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Light" charset="1" panose="00000400000000000000"/>
      <p:regular r:id="rId17"/>
    </p:embeddedFont>
    <p:embeddedFont>
      <p:font typeface="Open Sauce" charset="1" panose="00000500000000000000"/>
      <p:regular r:id="rId18"/>
    </p:embeddedFont>
    <p:embeddedFont>
      <p:font typeface="Codec Pro ExtraBold" charset="1" panose="00000700000000000000"/>
      <p:regular r:id="rId19"/>
    </p:embeddedFont>
    <p:embeddedFont>
      <p:font typeface="Open Sauce Bold" charset="1" panose="00000800000000000000"/>
      <p:regular r:id="rId20"/>
    </p:embeddedFont>
    <p:embeddedFont>
      <p:font typeface="Open Sauce Italics" charset="1" panose="00000500000000000000"/>
      <p:regular r:id="rId21"/>
    </p:embeddedFont>
    <p:embeddedFont>
      <p:font typeface="Montserrat Light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4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11" Target="../media/image80.png" Type="http://schemas.openxmlformats.org/officeDocument/2006/relationships/image"/><Relationship Id="rId12" Target="../media/image81.svg" Type="http://schemas.openxmlformats.org/officeDocument/2006/relationships/image"/><Relationship Id="rId13" Target="../media/image5.png" Type="http://schemas.openxmlformats.org/officeDocument/2006/relationships/image"/><Relationship Id="rId2" Target="../media/image28.png" Type="http://schemas.openxmlformats.org/officeDocument/2006/relationships/image"/><Relationship Id="rId3" Target="../media/image72.png" Type="http://schemas.openxmlformats.org/officeDocument/2006/relationships/image"/><Relationship Id="rId4" Target="../media/image73.jpe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 Id="rId9" Target="../media/image7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5.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png" Type="http://schemas.openxmlformats.org/officeDocument/2006/relationships/image"/><Relationship Id="rId15" Target="../media/image54.svg" Type="http://schemas.openxmlformats.org/officeDocument/2006/relationships/image"/><Relationship Id="rId16" Target="../media/image55.png" Type="http://schemas.openxmlformats.org/officeDocument/2006/relationships/image"/><Relationship Id="rId17" Target="../media/image56.svg" Type="http://schemas.openxmlformats.org/officeDocument/2006/relationships/image"/><Relationship Id="rId18" Target="../media/image57.png" Type="http://schemas.openxmlformats.org/officeDocument/2006/relationships/image"/><Relationship Id="rId19" Target="../media/image58.svg" Type="http://schemas.openxmlformats.org/officeDocument/2006/relationships/image"/><Relationship Id="rId2" Target="../media/image28.png" Type="http://schemas.openxmlformats.org/officeDocument/2006/relationships/image"/><Relationship Id="rId3" Target="../media/image42.jpe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70.png" Type="http://schemas.openxmlformats.org/officeDocument/2006/relationships/image"/><Relationship Id="rId13" Target="../media/image71.svg" Type="http://schemas.openxmlformats.org/officeDocument/2006/relationships/image"/><Relationship Id="rId2" Target="../media/image28.png" Type="http://schemas.openxmlformats.org/officeDocument/2006/relationships/image"/><Relationship Id="rId3" Target="../media/image34.jpe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3050" y="-558218"/>
            <a:ext cx="3086100" cy="11299900"/>
            <a:chOff x="0" y="0"/>
            <a:chExt cx="812800" cy="2976105"/>
          </a:xfrm>
        </p:grpSpPr>
        <p:sp>
          <p:nvSpPr>
            <p:cNvPr name="Freeform 7" id="7"/>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8" id="8"/>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0">
            <a:off x="1227773" y="4163622"/>
            <a:ext cx="110236" cy="2818996"/>
            <a:chOff x="0" y="0"/>
            <a:chExt cx="26312" cy="672855"/>
          </a:xfrm>
        </p:grpSpPr>
        <p:sp>
          <p:nvSpPr>
            <p:cNvPr name="Freeform 10" id="10"/>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1" id="11"/>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1762453" y="3206708"/>
            <a:ext cx="3459096" cy="569486"/>
            <a:chOff x="0" y="0"/>
            <a:chExt cx="825638" cy="135928"/>
          </a:xfrm>
        </p:grpSpPr>
        <p:sp>
          <p:nvSpPr>
            <p:cNvPr name="Freeform 13" id="13"/>
            <p:cNvSpPr/>
            <p:nvPr/>
          </p:nvSpPr>
          <p:spPr>
            <a:xfrm flipH="false" flipV="false" rot="0">
              <a:off x="0" y="0"/>
              <a:ext cx="825638" cy="135928"/>
            </a:xfrm>
            <a:custGeom>
              <a:avLst/>
              <a:gdLst/>
              <a:ahLst/>
              <a:cxnLst/>
              <a:rect r="r" b="b" t="t" l="l"/>
              <a:pathLst>
                <a:path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sp>
        <p:sp>
          <p:nvSpPr>
            <p:cNvPr name="TextBox 14" id="14"/>
            <p:cNvSpPr txBox="true"/>
            <p:nvPr/>
          </p:nvSpPr>
          <p:spPr>
            <a:xfrm>
              <a:off x="0" y="-19050"/>
              <a:ext cx="825638" cy="154978"/>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ea typeface="Montserrat Light"/>
                  <a:cs typeface="Montserrat Light"/>
                  <a:sym typeface="Montserrat Light"/>
                </a:rPr>
                <a:t>Presentation 2024</a:t>
              </a:r>
            </a:p>
          </p:txBody>
        </p:sp>
      </p:grpSp>
      <p:sp>
        <p:nvSpPr>
          <p:cNvPr name="Freeform 15" id="15"/>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829944" y="697565"/>
            <a:ext cx="3324114" cy="2357194"/>
          </a:xfrm>
          <a:custGeom>
            <a:avLst/>
            <a:gdLst/>
            <a:ahLst/>
            <a:cxnLst/>
            <a:rect r="r" b="b" t="t" l="l"/>
            <a:pathLst>
              <a:path h="2357194" w="3324114">
                <a:moveTo>
                  <a:pt x="0" y="0"/>
                </a:moveTo>
                <a:lnTo>
                  <a:pt x="3324113" y="0"/>
                </a:lnTo>
                <a:lnTo>
                  <a:pt x="3324113" y="2357194"/>
                </a:lnTo>
                <a:lnTo>
                  <a:pt x="0" y="2357194"/>
                </a:lnTo>
                <a:lnTo>
                  <a:pt x="0" y="0"/>
                </a:lnTo>
                <a:close/>
              </a:path>
            </a:pathLst>
          </a:custGeom>
          <a:blipFill>
            <a:blip r:embed="rId6"/>
            <a:stretch>
              <a:fillRect l="0" t="0" r="0" b="-5826"/>
            </a:stretch>
          </a:blipFill>
        </p:spPr>
      </p:sp>
      <p:sp>
        <p:nvSpPr>
          <p:cNvPr name="Freeform 17" id="17"/>
          <p:cNvSpPr/>
          <p:nvPr/>
        </p:nvSpPr>
        <p:spPr>
          <a:xfrm flipH="false" flipV="false" rot="0">
            <a:off x="13049113" y="0"/>
            <a:ext cx="2937402" cy="10287000"/>
          </a:xfrm>
          <a:custGeom>
            <a:avLst/>
            <a:gdLst/>
            <a:ahLst/>
            <a:cxnLst/>
            <a:rect r="r" b="b" t="t" l="l"/>
            <a:pathLst>
              <a:path h="10287000" w="2937402">
                <a:moveTo>
                  <a:pt x="0" y="0"/>
                </a:moveTo>
                <a:lnTo>
                  <a:pt x="2937403" y="0"/>
                </a:lnTo>
                <a:lnTo>
                  <a:pt x="2937403" y="10287000"/>
                </a:lnTo>
                <a:lnTo>
                  <a:pt x="0" y="10287000"/>
                </a:lnTo>
                <a:lnTo>
                  <a:pt x="0" y="0"/>
                </a:lnTo>
                <a:close/>
              </a:path>
            </a:pathLst>
          </a:custGeom>
          <a:blipFill>
            <a:blip r:embed="rId7"/>
            <a:stretch>
              <a:fillRect l="-48058" t="0" r="-48058" b="0"/>
            </a:stretch>
          </a:blipFill>
        </p:spPr>
      </p:sp>
      <p:sp>
        <p:nvSpPr>
          <p:cNvPr name="TextBox 18" id="18"/>
          <p:cNvSpPr txBox="true"/>
          <p:nvPr/>
        </p:nvSpPr>
        <p:spPr>
          <a:xfrm rot="0">
            <a:off x="1543050" y="8543460"/>
            <a:ext cx="8938657" cy="1507754"/>
          </a:xfrm>
          <a:prstGeom prst="rect">
            <a:avLst/>
          </a:prstGeom>
        </p:spPr>
        <p:txBody>
          <a:bodyPr anchor="t" rtlCol="false" tIns="0" lIns="0" bIns="0" rIns="0">
            <a:spAutoFit/>
          </a:bodyPr>
          <a:lstStyle/>
          <a:p>
            <a:pPr algn="l">
              <a:lnSpc>
                <a:spcPts val="4045"/>
              </a:lnSpc>
            </a:pPr>
            <a:r>
              <a:rPr lang="en-US" sz="2889" spc="144">
                <a:solidFill>
                  <a:srgbClr val="1C5739"/>
                </a:solidFill>
                <a:latin typeface="Open Sauce"/>
                <a:ea typeface="Open Sauce"/>
                <a:cs typeface="Open Sauce"/>
                <a:sym typeface="Open Sauce"/>
              </a:rPr>
              <a:t>Prepeared By:</a:t>
            </a:r>
          </a:p>
          <a:p>
            <a:pPr algn="l">
              <a:lnSpc>
                <a:spcPts val="4045"/>
              </a:lnSpc>
            </a:pPr>
            <a:r>
              <a:rPr lang="en-US" sz="2889" spc="144">
                <a:solidFill>
                  <a:srgbClr val="1C5739"/>
                </a:solidFill>
                <a:latin typeface="Open Sauce"/>
                <a:ea typeface="Open Sauce"/>
                <a:cs typeface="Open Sauce"/>
                <a:sym typeface="Open Sauce"/>
              </a:rPr>
              <a:t>Saiyed Rahil (B.E. IT 2021-2025)</a:t>
            </a:r>
          </a:p>
          <a:p>
            <a:pPr algn="l">
              <a:lnSpc>
                <a:spcPts val="4045"/>
              </a:lnSpc>
            </a:pPr>
            <a:r>
              <a:rPr lang="en-US" sz="2889" spc="144">
                <a:solidFill>
                  <a:srgbClr val="1C5739"/>
                </a:solidFill>
                <a:latin typeface="Open Sauce"/>
                <a:ea typeface="Open Sauce"/>
                <a:cs typeface="Open Sauce"/>
                <a:sym typeface="Open Sauce"/>
              </a:rPr>
              <a:t>Gujarat Technological University</a:t>
            </a:r>
          </a:p>
        </p:txBody>
      </p:sp>
      <p:sp>
        <p:nvSpPr>
          <p:cNvPr name="TextBox 19" id="19"/>
          <p:cNvSpPr txBox="true"/>
          <p:nvPr/>
        </p:nvSpPr>
        <p:spPr>
          <a:xfrm rot="0">
            <a:off x="1752928" y="4069570"/>
            <a:ext cx="10756200" cy="3263880"/>
          </a:xfrm>
          <a:prstGeom prst="rect">
            <a:avLst/>
          </a:prstGeom>
        </p:spPr>
        <p:txBody>
          <a:bodyPr anchor="t" rtlCol="false" tIns="0" lIns="0" bIns="0" rIns="0">
            <a:spAutoFit/>
          </a:bodyPr>
          <a:lstStyle/>
          <a:p>
            <a:pPr algn="l">
              <a:lnSpc>
                <a:spcPts val="11813"/>
              </a:lnSpc>
            </a:pPr>
            <a:r>
              <a:rPr lang="en-US" sz="12306">
                <a:solidFill>
                  <a:srgbClr val="1C5739"/>
                </a:solidFill>
                <a:latin typeface="Codec Pro ExtraBold"/>
                <a:ea typeface="Codec Pro ExtraBold"/>
                <a:cs typeface="Codec Pro ExtraBold"/>
                <a:sym typeface="Codec Pro ExtraBold"/>
              </a:rPr>
              <a:t>INTERNSHIP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3">
              <a:alphaModFix amt="18000"/>
            </a:blip>
            <a:stretch>
              <a:fillRect l="0" t="-92914" r="0" b="-92914"/>
            </a:stretch>
          </a:blipFill>
        </p:spPr>
      </p:sp>
      <p:sp>
        <p:nvSpPr>
          <p:cNvPr name="TextBox 7" id="7"/>
          <p:cNvSpPr txBox="true"/>
          <p:nvPr/>
        </p:nvSpPr>
        <p:spPr>
          <a:xfrm rot="0">
            <a:off x="4375955" y="1327278"/>
            <a:ext cx="9515774" cy="1536843"/>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Codec Pro ExtraBold"/>
                <a:ea typeface="Codec Pro ExtraBold"/>
                <a:cs typeface="Codec Pro ExtraBold"/>
                <a:sym typeface="Codec Pro ExtraBold"/>
              </a:rPr>
              <a:t>CONCLUSION</a:t>
            </a:r>
          </a:p>
        </p:txBody>
      </p:sp>
      <p:sp>
        <p:nvSpPr>
          <p:cNvPr name="TextBox 8" id="8"/>
          <p:cNvSpPr txBox="true"/>
          <p:nvPr/>
        </p:nvSpPr>
        <p:spPr>
          <a:xfrm rot="0">
            <a:off x="5835242" y="2867433"/>
            <a:ext cx="7493768" cy="418903"/>
          </a:xfrm>
          <a:prstGeom prst="rect">
            <a:avLst/>
          </a:prstGeom>
        </p:spPr>
        <p:txBody>
          <a:bodyPr anchor="t" rtlCol="false" tIns="0" lIns="0" bIns="0" rIns="0">
            <a:spAutoFit/>
          </a:bodyPr>
          <a:lstStyle/>
          <a:p>
            <a:pPr algn="ctr" marL="0" indent="0" lvl="1">
              <a:lnSpc>
                <a:spcPts val="3461"/>
              </a:lnSpc>
              <a:spcBef>
                <a:spcPct val="0"/>
              </a:spcBef>
            </a:pPr>
            <a:r>
              <a:rPr lang="en-US" sz="2508" spc="245">
                <a:solidFill>
                  <a:srgbClr val="FFFFFF"/>
                </a:solidFill>
                <a:latin typeface="Open Sauce"/>
                <a:ea typeface="Open Sauce"/>
                <a:cs typeface="Open Sauce"/>
                <a:sym typeface="Open Sauce"/>
              </a:rPr>
              <a:t>Through this we can conclude that....</a:t>
            </a:r>
          </a:p>
        </p:txBody>
      </p:sp>
      <p:sp>
        <p:nvSpPr>
          <p:cNvPr name="TextBox 9" id="9"/>
          <p:cNvSpPr txBox="true"/>
          <p:nvPr/>
        </p:nvSpPr>
        <p:spPr>
          <a:xfrm rot="0">
            <a:off x="0" y="5105400"/>
            <a:ext cx="17600663" cy="3485953"/>
          </a:xfrm>
          <a:prstGeom prst="rect">
            <a:avLst/>
          </a:prstGeom>
        </p:spPr>
        <p:txBody>
          <a:bodyPr anchor="t" rtlCol="false" tIns="0" lIns="0" bIns="0" rIns="0">
            <a:spAutoFit/>
          </a:bodyPr>
          <a:lstStyle/>
          <a:p>
            <a:pPr algn="l" marL="541615" indent="-270807" lvl="1">
              <a:lnSpc>
                <a:spcPts val="3461"/>
              </a:lnSpc>
              <a:buFont typeface="Arial"/>
              <a:buChar char="•"/>
            </a:pPr>
            <a:r>
              <a:rPr lang="en-US" sz="2508" spc="245">
                <a:solidFill>
                  <a:srgbClr val="000000"/>
                </a:solidFill>
                <a:latin typeface="Open Sauce"/>
                <a:ea typeface="Open Sauce"/>
                <a:cs typeface="Open Sauce"/>
                <a:sym typeface="Open Sauce"/>
              </a:rPr>
              <a:t>This project demonstrates the successful integration of backend and frontend technologies to solve real-world problems.</a:t>
            </a:r>
          </a:p>
          <a:p>
            <a:pPr algn="l">
              <a:lnSpc>
                <a:spcPts val="3461"/>
              </a:lnSpc>
            </a:pPr>
          </a:p>
          <a:p>
            <a:pPr algn="l">
              <a:lnSpc>
                <a:spcPts val="3461"/>
              </a:lnSpc>
            </a:pPr>
          </a:p>
          <a:p>
            <a:pPr algn="l" marL="541615" indent="-270807" lvl="1">
              <a:lnSpc>
                <a:spcPts val="3461"/>
              </a:lnSpc>
              <a:buFont typeface="Arial"/>
              <a:buChar char="•"/>
            </a:pPr>
            <a:r>
              <a:rPr lang="en-US" sz="2508" spc="245">
                <a:solidFill>
                  <a:srgbClr val="000000"/>
                </a:solidFill>
                <a:latin typeface="Open Sauce"/>
                <a:ea typeface="Open Sauce"/>
                <a:cs typeface="Open Sauce"/>
                <a:sym typeface="Open Sauce"/>
              </a:rPr>
              <a:t>It highlights the importance of data-driven decision-making and the role of efficient data management in achieving it.</a:t>
            </a:r>
          </a:p>
          <a:p>
            <a:pPr algn="l">
              <a:lnSpc>
                <a:spcPts val="3461"/>
              </a:lnSpc>
              <a:spcBef>
                <a:spcPct val="0"/>
              </a:spcBef>
            </a:pPr>
          </a:p>
          <a:p>
            <a:pPr algn="l">
              <a:lnSpc>
                <a:spcPts val="3461"/>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684427" y="0"/>
            <a:ext cx="8603573" cy="10287000"/>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6529" t="0" r="-36529" b="0"/>
              </a:stretch>
            </a:blipFill>
          </p:spPr>
        </p:sp>
      </p:grpSp>
      <p:grpSp>
        <p:nvGrpSpPr>
          <p:cNvPr name="Group 5" id="5"/>
          <p:cNvGrpSpPr/>
          <p:nvPr/>
        </p:nvGrpSpPr>
        <p:grpSpPr>
          <a:xfrm rot="826432">
            <a:off x="-18353104" y="-3567159"/>
            <a:ext cx="21026341" cy="12831921"/>
            <a:chOff x="0" y="0"/>
            <a:chExt cx="5537802" cy="3379601"/>
          </a:xfrm>
        </p:grpSpPr>
        <p:sp>
          <p:nvSpPr>
            <p:cNvPr name="Freeform 6" id="6"/>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7" id="7"/>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773821">
            <a:off x="10036024" y="4365564"/>
            <a:ext cx="313833" cy="8482349"/>
            <a:chOff x="0" y="0"/>
            <a:chExt cx="82656" cy="2234034"/>
          </a:xfrm>
        </p:grpSpPr>
        <p:sp>
          <p:nvSpPr>
            <p:cNvPr name="Freeform 9" id="9"/>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0" id="10"/>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773821">
            <a:off x="3741572" y="-4834013"/>
            <a:ext cx="313833" cy="8482349"/>
            <a:chOff x="0" y="0"/>
            <a:chExt cx="82656" cy="2234034"/>
          </a:xfrm>
        </p:grpSpPr>
        <p:sp>
          <p:nvSpPr>
            <p:cNvPr name="Freeform 12" id="12"/>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3" id="13"/>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4" id="14"/>
          <p:cNvGrpSpPr>
            <a:grpSpLocks noChangeAspect="true"/>
          </p:cNvGrpSpPr>
          <p:nvPr/>
        </p:nvGrpSpPr>
        <p:grpSpPr>
          <a:xfrm rot="0">
            <a:off x="841959" y="6036641"/>
            <a:ext cx="2801925" cy="2801925"/>
            <a:chOff x="0" y="0"/>
            <a:chExt cx="6350000" cy="6350000"/>
          </a:xfrm>
        </p:grpSpPr>
        <p:sp>
          <p:nvSpPr>
            <p:cNvPr name="Freeform 15" id="1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t="-16747" r="0" b="-16747"/>
              </a:stretch>
            </a:blipFill>
          </p:spPr>
        </p:sp>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name="Freeform 17" id="17"/>
          <p:cNvSpPr/>
          <p:nvPr/>
        </p:nvSpPr>
        <p:spPr>
          <a:xfrm flipH="false" flipV="false" rot="0">
            <a:off x="3876961" y="8015771"/>
            <a:ext cx="384955" cy="384955"/>
          </a:xfrm>
          <a:custGeom>
            <a:avLst/>
            <a:gdLst/>
            <a:ahLst/>
            <a:cxnLst/>
            <a:rect r="r" b="b" t="t" l="l"/>
            <a:pathLst>
              <a:path h="384955" w="384955">
                <a:moveTo>
                  <a:pt x="0" y="0"/>
                </a:moveTo>
                <a:lnTo>
                  <a:pt x="384955" y="0"/>
                </a:lnTo>
                <a:lnTo>
                  <a:pt x="384955" y="384955"/>
                </a:lnTo>
                <a:lnTo>
                  <a:pt x="0" y="3849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3876961" y="7021738"/>
            <a:ext cx="384955" cy="384955"/>
          </a:xfrm>
          <a:custGeom>
            <a:avLst/>
            <a:gdLst/>
            <a:ahLst/>
            <a:cxnLst/>
            <a:rect r="r" b="b" t="t" l="l"/>
            <a:pathLst>
              <a:path h="384955" w="384955">
                <a:moveTo>
                  <a:pt x="0" y="0"/>
                </a:moveTo>
                <a:lnTo>
                  <a:pt x="384955" y="0"/>
                </a:lnTo>
                <a:lnTo>
                  <a:pt x="384955" y="384955"/>
                </a:lnTo>
                <a:lnTo>
                  <a:pt x="0" y="3849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3876961" y="7533509"/>
            <a:ext cx="384783" cy="384955"/>
          </a:xfrm>
          <a:custGeom>
            <a:avLst/>
            <a:gdLst/>
            <a:ahLst/>
            <a:cxnLst/>
            <a:rect r="r" b="b" t="t" l="l"/>
            <a:pathLst>
              <a:path h="384955" w="384783">
                <a:moveTo>
                  <a:pt x="0" y="0"/>
                </a:moveTo>
                <a:lnTo>
                  <a:pt x="384783" y="0"/>
                </a:lnTo>
                <a:lnTo>
                  <a:pt x="384783" y="384955"/>
                </a:lnTo>
                <a:lnTo>
                  <a:pt x="0" y="3849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3876961" y="6536839"/>
            <a:ext cx="384955" cy="384955"/>
          </a:xfrm>
          <a:custGeom>
            <a:avLst/>
            <a:gdLst/>
            <a:ahLst/>
            <a:cxnLst/>
            <a:rect r="r" b="b" t="t" l="l"/>
            <a:pathLst>
              <a:path h="384955" w="384955">
                <a:moveTo>
                  <a:pt x="0" y="0"/>
                </a:moveTo>
                <a:lnTo>
                  <a:pt x="384955" y="0"/>
                </a:lnTo>
                <a:lnTo>
                  <a:pt x="384955" y="384955"/>
                </a:lnTo>
                <a:lnTo>
                  <a:pt x="0" y="38495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1" id="21"/>
          <p:cNvSpPr/>
          <p:nvPr/>
        </p:nvSpPr>
        <p:spPr>
          <a:xfrm flipH="false" flipV="false" rot="0">
            <a:off x="4199789" y="1028700"/>
            <a:ext cx="3141111" cy="2357194"/>
          </a:xfrm>
          <a:custGeom>
            <a:avLst/>
            <a:gdLst/>
            <a:ahLst/>
            <a:cxnLst/>
            <a:rect r="r" b="b" t="t" l="l"/>
            <a:pathLst>
              <a:path h="2357194" w="3141111">
                <a:moveTo>
                  <a:pt x="0" y="0"/>
                </a:moveTo>
                <a:lnTo>
                  <a:pt x="3141111" y="0"/>
                </a:lnTo>
                <a:lnTo>
                  <a:pt x="3141111" y="2357194"/>
                </a:lnTo>
                <a:lnTo>
                  <a:pt x="0" y="2357194"/>
                </a:lnTo>
                <a:lnTo>
                  <a:pt x="0" y="0"/>
                </a:lnTo>
                <a:close/>
              </a:path>
            </a:pathLst>
          </a:custGeom>
          <a:blipFill>
            <a:blip r:embed="rId13"/>
            <a:stretch>
              <a:fillRect l="0" t="0" r="0" b="0"/>
            </a:stretch>
          </a:blipFill>
        </p:spPr>
      </p:sp>
      <p:sp>
        <p:nvSpPr>
          <p:cNvPr name="TextBox 22" id="22"/>
          <p:cNvSpPr txBox="true"/>
          <p:nvPr/>
        </p:nvSpPr>
        <p:spPr>
          <a:xfrm rot="0">
            <a:off x="3371533" y="3425526"/>
            <a:ext cx="5435861" cy="2109738"/>
          </a:xfrm>
          <a:prstGeom prst="rect">
            <a:avLst/>
          </a:prstGeom>
        </p:spPr>
        <p:txBody>
          <a:bodyPr anchor="t" rtlCol="false" tIns="0" lIns="0" bIns="0" rIns="0">
            <a:spAutoFit/>
          </a:bodyPr>
          <a:lstStyle/>
          <a:p>
            <a:pPr algn="ctr" marL="0" indent="0" lvl="0">
              <a:lnSpc>
                <a:spcPts val="7602"/>
              </a:lnSpc>
            </a:pPr>
            <a:r>
              <a:rPr lang="en-US" sz="8174" spc="882">
                <a:solidFill>
                  <a:srgbClr val="231F20"/>
                </a:solidFill>
                <a:latin typeface="Codec Pro ExtraBold"/>
                <a:ea typeface="Codec Pro ExtraBold"/>
                <a:cs typeface="Codec Pro ExtraBold"/>
                <a:sym typeface="Codec Pro ExtraBold"/>
              </a:rPr>
              <a:t>THANK YOU</a:t>
            </a:r>
          </a:p>
        </p:txBody>
      </p:sp>
      <p:sp>
        <p:nvSpPr>
          <p:cNvPr name="TextBox 23" id="23"/>
          <p:cNvSpPr txBox="true"/>
          <p:nvPr/>
        </p:nvSpPr>
        <p:spPr>
          <a:xfrm rot="0">
            <a:off x="4412211" y="7485884"/>
            <a:ext cx="5857379" cy="356805"/>
          </a:xfrm>
          <a:prstGeom prst="rect">
            <a:avLst/>
          </a:prstGeom>
        </p:spPr>
        <p:txBody>
          <a:bodyPr anchor="t" rtlCol="false" tIns="0" lIns="0" bIns="0" rIns="0">
            <a:spAutoFit/>
          </a:bodyPr>
          <a:lstStyle/>
          <a:p>
            <a:pPr algn="l">
              <a:lnSpc>
                <a:spcPts val="2908"/>
              </a:lnSpc>
            </a:pPr>
            <a:r>
              <a:rPr lang="en-US" sz="2077">
                <a:solidFill>
                  <a:srgbClr val="000000"/>
                </a:solidFill>
                <a:latin typeface="Open Sauce"/>
                <a:ea typeface="Open Sauce"/>
                <a:cs typeface="Open Sauce"/>
                <a:sym typeface="Open Sauce"/>
              </a:rPr>
              <a:t>rahilsaiyed1711.github.io/portfolio/</a:t>
            </a:r>
          </a:p>
        </p:txBody>
      </p:sp>
      <p:sp>
        <p:nvSpPr>
          <p:cNvPr name="TextBox 24" id="24"/>
          <p:cNvSpPr txBox="true"/>
          <p:nvPr/>
        </p:nvSpPr>
        <p:spPr>
          <a:xfrm rot="0">
            <a:off x="4412211" y="6974113"/>
            <a:ext cx="5857379" cy="356805"/>
          </a:xfrm>
          <a:prstGeom prst="rect">
            <a:avLst/>
          </a:prstGeom>
        </p:spPr>
        <p:txBody>
          <a:bodyPr anchor="t" rtlCol="false" tIns="0" lIns="0" bIns="0" rIns="0">
            <a:spAutoFit/>
          </a:bodyPr>
          <a:lstStyle/>
          <a:p>
            <a:pPr algn="l">
              <a:lnSpc>
                <a:spcPts val="2908"/>
              </a:lnSpc>
            </a:pPr>
            <a:r>
              <a:rPr lang="en-US" sz="2077">
                <a:solidFill>
                  <a:srgbClr val="000000"/>
                </a:solidFill>
                <a:latin typeface="Open Sauce"/>
                <a:ea typeface="Open Sauce"/>
                <a:cs typeface="Open Sauce"/>
                <a:sym typeface="Open Sauce"/>
              </a:rPr>
              <a:t>rahilsaiyed008@gmail.com</a:t>
            </a:r>
          </a:p>
        </p:txBody>
      </p:sp>
      <p:sp>
        <p:nvSpPr>
          <p:cNvPr name="TextBox 25" id="25"/>
          <p:cNvSpPr txBox="true"/>
          <p:nvPr/>
        </p:nvSpPr>
        <p:spPr>
          <a:xfrm rot="0">
            <a:off x="4412211" y="7978108"/>
            <a:ext cx="4032348" cy="356805"/>
          </a:xfrm>
          <a:prstGeom prst="rect">
            <a:avLst/>
          </a:prstGeom>
        </p:spPr>
        <p:txBody>
          <a:bodyPr anchor="t" rtlCol="false" tIns="0" lIns="0" bIns="0" rIns="0">
            <a:spAutoFit/>
          </a:bodyPr>
          <a:lstStyle/>
          <a:p>
            <a:pPr algn="l">
              <a:lnSpc>
                <a:spcPts val="2908"/>
              </a:lnSpc>
            </a:pPr>
            <a:r>
              <a:rPr lang="en-US" sz="2077">
                <a:solidFill>
                  <a:srgbClr val="000000"/>
                </a:solidFill>
                <a:latin typeface="Open Sauce"/>
                <a:ea typeface="Open Sauce"/>
                <a:cs typeface="Open Sauce"/>
                <a:sym typeface="Open Sauce"/>
              </a:rPr>
              <a:t>Ahmedabad, Gujarat, India</a:t>
            </a:r>
          </a:p>
        </p:txBody>
      </p:sp>
      <p:sp>
        <p:nvSpPr>
          <p:cNvPr name="TextBox 26" id="26"/>
          <p:cNvSpPr txBox="true"/>
          <p:nvPr/>
        </p:nvSpPr>
        <p:spPr>
          <a:xfrm rot="0">
            <a:off x="4412211" y="6504702"/>
            <a:ext cx="2370741" cy="356805"/>
          </a:xfrm>
          <a:prstGeom prst="rect">
            <a:avLst/>
          </a:prstGeom>
        </p:spPr>
        <p:txBody>
          <a:bodyPr anchor="t" rtlCol="false" tIns="0" lIns="0" bIns="0" rIns="0">
            <a:spAutoFit/>
          </a:bodyPr>
          <a:lstStyle/>
          <a:p>
            <a:pPr algn="l">
              <a:lnSpc>
                <a:spcPts val="2908"/>
              </a:lnSpc>
            </a:pPr>
            <a:r>
              <a:rPr lang="en-US" sz="2077">
                <a:solidFill>
                  <a:srgbClr val="000000"/>
                </a:solidFill>
                <a:latin typeface="Open Sauce"/>
                <a:ea typeface="Open Sauce"/>
                <a:cs typeface="Open Sauce"/>
                <a:sym typeface="Open Sauce"/>
              </a:rPr>
              <a:t>+91 9265825711</a:t>
            </a:r>
          </a:p>
        </p:txBody>
      </p:sp>
      <p:sp>
        <p:nvSpPr>
          <p:cNvPr name="TextBox 27" id="27"/>
          <p:cNvSpPr txBox="true"/>
          <p:nvPr/>
        </p:nvSpPr>
        <p:spPr>
          <a:xfrm rot="0">
            <a:off x="3529584" y="5998322"/>
            <a:ext cx="5857379" cy="434466"/>
          </a:xfrm>
          <a:prstGeom prst="rect">
            <a:avLst/>
          </a:prstGeom>
        </p:spPr>
        <p:txBody>
          <a:bodyPr anchor="t" rtlCol="false" tIns="0" lIns="0" bIns="0" rIns="0">
            <a:spAutoFit/>
          </a:bodyPr>
          <a:lstStyle/>
          <a:p>
            <a:pPr algn="l">
              <a:lnSpc>
                <a:spcPts val="3468"/>
              </a:lnSpc>
            </a:pPr>
            <a:r>
              <a:rPr lang="en-US" sz="2477">
                <a:solidFill>
                  <a:srgbClr val="000000"/>
                </a:solidFill>
                <a:latin typeface="Montserrat Light Bold"/>
                <a:ea typeface="Montserrat Light Bold"/>
                <a:cs typeface="Montserrat Light Bold"/>
                <a:sym typeface="Montserrat Light Bold"/>
              </a:rPr>
              <a:t>Saiyed Rahil RiyazAhmed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3812627" y="2080779"/>
            <a:ext cx="1400485" cy="6617034"/>
            <a:chOff x="0" y="0"/>
            <a:chExt cx="368852" cy="1742758"/>
          </a:xfrm>
        </p:grpSpPr>
        <p:sp>
          <p:nvSpPr>
            <p:cNvPr name="Freeform 3" id="3"/>
            <p:cNvSpPr/>
            <p:nvPr/>
          </p:nvSpPr>
          <p:spPr>
            <a:xfrm flipH="false" flipV="false" rot="0">
              <a:off x="0" y="0"/>
              <a:ext cx="368852" cy="1742758"/>
            </a:xfrm>
            <a:custGeom>
              <a:avLst/>
              <a:gdLst/>
              <a:ahLst/>
              <a:cxnLst/>
              <a:rect r="r" b="b" t="t" l="l"/>
              <a:pathLst>
                <a:path h="1742758" w="368852">
                  <a:moveTo>
                    <a:pt x="0" y="0"/>
                  </a:moveTo>
                  <a:lnTo>
                    <a:pt x="368852" y="0"/>
                  </a:lnTo>
                  <a:lnTo>
                    <a:pt x="368852" y="1742758"/>
                  </a:lnTo>
                  <a:lnTo>
                    <a:pt x="0" y="1742758"/>
                  </a:lnTo>
                  <a:close/>
                </a:path>
              </a:pathLst>
            </a:custGeom>
            <a:solidFill>
              <a:srgbClr val="1C5739"/>
            </a:solidFill>
            <a:ln cap="sq">
              <a:noFill/>
              <a:prstDash val="solid"/>
              <a:miter/>
            </a:ln>
          </p:spPr>
        </p:sp>
        <p:sp>
          <p:nvSpPr>
            <p:cNvPr name="TextBox 4" id="4"/>
            <p:cNvSpPr txBox="true"/>
            <p:nvPr/>
          </p:nvSpPr>
          <p:spPr>
            <a:xfrm>
              <a:off x="0" y="-19050"/>
              <a:ext cx="368852" cy="1761808"/>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435695" y="1884656"/>
            <a:ext cx="5486400" cy="8097734"/>
          </a:xfrm>
          <a:custGeom>
            <a:avLst/>
            <a:gdLst/>
            <a:ahLst/>
            <a:cxnLst/>
            <a:rect r="r" b="b" t="t" l="l"/>
            <a:pathLst>
              <a:path h="8097734" w="5486400">
                <a:moveTo>
                  <a:pt x="0" y="0"/>
                </a:moveTo>
                <a:lnTo>
                  <a:pt x="5486400" y="0"/>
                </a:lnTo>
                <a:lnTo>
                  <a:pt x="5486400" y="8097734"/>
                </a:lnTo>
                <a:lnTo>
                  <a:pt x="0" y="8097734"/>
                </a:lnTo>
                <a:lnTo>
                  <a:pt x="0" y="0"/>
                </a:lnTo>
                <a:close/>
              </a:path>
            </a:pathLst>
          </a:custGeom>
          <a:blipFill>
            <a:blip r:embed="rId4"/>
            <a:stretch>
              <a:fillRect l="-51544" t="0" r="-11742" b="0"/>
            </a:stretch>
          </a:blipFill>
        </p:spPr>
      </p:sp>
      <p:sp>
        <p:nvSpPr>
          <p:cNvPr name="TextBox 13" id="13"/>
          <p:cNvSpPr txBox="true"/>
          <p:nvPr/>
        </p:nvSpPr>
        <p:spPr>
          <a:xfrm rot="0">
            <a:off x="5213112" y="781050"/>
            <a:ext cx="5661991" cy="1439372"/>
          </a:xfrm>
          <a:prstGeom prst="rect">
            <a:avLst/>
          </a:prstGeom>
        </p:spPr>
        <p:txBody>
          <a:bodyPr anchor="t" rtlCol="false" tIns="0" lIns="0" bIns="0" rIns="0">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Content</a:t>
            </a:r>
          </a:p>
        </p:txBody>
      </p:sp>
      <p:sp>
        <p:nvSpPr>
          <p:cNvPr name="TextBox 14" id="14"/>
          <p:cNvSpPr txBox="true"/>
          <p:nvPr/>
        </p:nvSpPr>
        <p:spPr>
          <a:xfrm rot="0">
            <a:off x="4024659" y="2153747"/>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01</a:t>
            </a:r>
          </a:p>
        </p:txBody>
      </p:sp>
      <p:sp>
        <p:nvSpPr>
          <p:cNvPr name="TextBox 15" id="15"/>
          <p:cNvSpPr txBox="true"/>
          <p:nvPr/>
        </p:nvSpPr>
        <p:spPr>
          <a:xfrm rot="0">
            <a:off x="4024659" y="303731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02</a:t>
            </a:r>
          </a:p>
        </p:txBody>
      </p:sp>
      <p:sp>
        <p:nvSpPr>
          <p:cNvPr name="TextBox 16" id="16"/>
          <p:cNvSpPr txBox="true"/>
          <p:nvPr/>
        </p:nvSpPr>
        <p:spPr>
          <a:xfrm rot="0">
            <a:off x="4044260" y="377493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03</a:t>
            </a:r>
          </a:p>
        </p:txBody>
      </p:sp>
      <p:sp>
        <p:nvSpPr>
          <p:cNvPr name="TextBox 17" id="17"/>
          <p:cNvSpPr txBox="true"/>
          <p:nvPr/>
        </p:nvSpPr>
        <p:spPr>
          <a:xfrm rot="0">
            <a:off x="4024659" y="454262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04</a:t>
            </a:r>
          </a:p>
        </p:txBody>
      </p:sp>
      <p:sp>
        <p:nvSpPr>
          <p:cNvPr name="TextBox 18" id="18"/>
          <p:cNvSpPr txBox="true"/>
          <p:nvPr/>
        </p:nvSpPr>
        <p:spPr>
          <a:xfrm rot="0">
            <a:off x="4024659" y="5428445"/>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05</a:t>
            </a:r>
          </a:p>
        </p:txBody>
      </p:sp>
      <p:sp>
        <p:nvSpPr>
          <p:cNvPr name="TextBox 19" id="19"/>
          <p:cNvSpPr txBox="true"/>
          <p:nvPr/>
        </p:nvSpPr>
        <p:spPr>
          <a:xfrm rot="0">
            <a:off x="4024659" y="6193536"/>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06</a:t>
            </a:r>
          </a:p>
        </p:txBody>
      </p:sp>
      <p:sp>
        <p:nvSpPr>
          <p:cNvPr name="TextBox 20" id="20"/>
          <p:cNvSpPr txBox="true"/>
          <p:nvPr/>
        </p:nvSpPr>
        <p:spPr>
          <a:xfrm rot="0">
            <a:off x="4044260" y="6994381"/>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07</a:t>
            </a:r>
          </a:p>
        </p:txBody>
      </p:sp>
      <p:sp>
        <p:nvSpPr>
          <p:cNvPr name="TextBox 21" id="21"/>
          <p:cNvSpPr txBox="true"/>
          <p:nvPr/>
        </p:nvSpPr>
        <p:spPr>
          <a:xfrm rot="0">
            <a:off x="5400737" y="2315947"/>
            <a:ext cx="5790503"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Overview</a:t>
            </a:r>
          </a:p>
        </p:txBody>
      </p:sp>
      <p:sp>
        <p:nvSpPr>
          <p:cNvPr name="TextBox 22" id="22"/>
          <p:cNvSpPr txBox="true"/>
          <p:nvPr/>
        </p:nvSpPr>
        <p:spPr>
          <a:xfrm rot="0">
            <a:off x="5400737" y="3199511"/>
            <a:ext cx="6076629" cy="418548"/>
          </a:xfrm>
          <a:prstGeom prst="rect">
            <a:avLst/>
          </a:prstGeom>
        </p:spPr>
        <p:txBody>
          <a:bodyPr anchor="t" rtlCol="false" tIns="0" lIns="0" bIns="0" rIns="0">
            <a:spAutoFit/>
          </a:bodyPr>
          <a:lstStyle/>
          <a:p>
            <a:pPr algn="l">
              <a:lnSpc>
                <a:spcPts val="3483"/>
              </a:lnSpc>
            </a:pPr>
            <a:r>
              <a:rPr lang="en-US" sz="2524" spc="247">
                <a:solidFill>
                  <a:srgbClr val="231F20"/>
                </a:solidFill>
                <a:latin typeface="Open Sauce"/>
                <a:ea typeface="Open Sauce"/>
                <a:cs typeface="Open Sauce"/>
                <a:sym typeface="Open Sauce"/>
              </a:rPr>
              <a:t>Objectives</a:t>
            </a:r>
          </a:p>
        </p:txBody>
      </p:sp>
      <p:sp>
        <p:nvSpPr>
          <p:cNvPr name="TextBox 23" id="23"/>
          <p:cNvSpPr txBox="true"/>
          <p:nvPr/>
        </p:nvSpPr>
        <p:spPr>
          <a:xfrm rot="0">
            <a:off x="5400737" y="3937131"/>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System Architecture</a:t>
            </a:r>
          </a:p>
        </p:txBody>
      </p:sp>
      <p:sp>
        <p:nvSpPr>
          <p:cNvPr name="TextBox 24" id="24"/>
          <p:cNvSpPr txBox="true"/>
          <p:nvPr/>
        </p:nvSpPr>
        <p:spPr>
          <a:xfrm rot="0">
            <a:off x="5454692" y="472495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Steps Involved</a:t>
            </a:r>
          </a:p>
        </p:txBody>
      </p:sp>
      <p:sp>
        <p:nvSpPr>
          <p:cNvPr name="TextBox 25" id="25"/>
          <p:cNvSpPr txBox="true"/>
          <p:nvPr/>
        </p:nvSpPr>
        <p:spPr>
          <a:xfrm rot="0">
            <a:off x="5400737" y="5514975"/>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Working Through E.R.Diagram</a:t>
            </a:r>
          </a:p>
        </p:txBody>
      </p:sp>
      <p:sp>
        <p:nvSpPr>
          <p:cNvPr name="TextBox 26" id="26"/>
          <p:cNvSpPr txBox="true"/>
          <p:nvPr/>
        </p:nvSpPr>
        <p:spPr>
          <a:xfrm rot="0">
            <a:off x="5454692" y="6355737"/>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Benefits &amp; Impact</a:t>
            </a:r>
          </a:p>
        </p:txBody>
      </p:sp>
      <p:sp>
        <p:nvSpPr>
          <p:cNvPr name="TextBox 27" id="27"/>
          <p:cNvSpPr txBox="true"/>
          <p:nvPr/>
        </p:nvSpPr>
        <p:spPr>
          <a:xfrm rot="0">
            <a:off x="5445787" y="7088610"/>
            <a:ext cx="6514754" cy="85669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ConDrawbacks &amp; future enhancementstact</a:t>
            </a:r>
          </a:p>
        </p:txBody>
      </p:sp>
      <p:sp>
        <p:nvSpPr>
          <p:cNvPr name="TextBox 28" id="28"/>
          <p:cNvSpPr txBox="true"/>
          <p:nvPr/>
        </p:nvSpPr>
        <p:spPr>
          <a:xfrm rot="0">
            <a:off x="4044260" y="787863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a:ea typeface="Codec Pro ExtraBold"/>
                <a:cs typeface="Codec Pro ExtraBold"/>
                <a:sym typeface="Codec Pro ExtraBold"/>
              </a:rPr>
              <a:t>08</a:t>
            </a:r>
          </a:p>
        </p:txBody>
      </p:sp>
      <p:sp>
        <p:nvSpPr>
          <p:cNvPr name="TextBox 29" id="29"/>
          <p:cNvSpPr txBox="true"/>
          <p:nvPr/>
        </p:nvSpPr>
        <p:spPr>
          <a:xfrm rot="0">
            <a:off x="5454692" y="8040835"/>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ea typeface="Open Sauce"/>
                <a:cs typeface="Open Sauce"/>
                <a:sym typeface="Open Sauce"/>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1728186"/>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3904566"/>
            <a:ext cx="8637895" cy="863789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7461103" y="1342561"/>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7601480" y="1995347"/>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7907654" y="1519911"/>
            <a:ext cx="5916664" cy="1537801"/>
            <a:chOff x="0" y="0"/>
            <a:chExt cx="7374240" cy="1916640"/>
          </a:xfrm>
        </p:grpSpPr>
        <p:sp>
          <p:nvSpPr>
            <p:cNvPr name="Freeform 15" id="15"/>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16" id="16"/>
          <p:cNvGrpSpPr/>
          <p:nvPr/>
        </p:nvGrpSpPr>
        <p:grpSpPr>
          <a:xfrm rot="0">
            <a:off x="10914512" y="3230440"/>
            <a:ext cx="1165193" cy="1910409"/>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1601958" y="3883226"/>
            <a:ext cx="325815" cy="605415"/>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5670275" y="3407790"/>
            <a:ext cx="5918974" cy="1537801"/>
            <a:chOff x="0" y="0"/>
            <a:chExt cx="7377120" cy="1916640"/>
          </a:xfrm>
        </p:grpSpPr>
        <p:sp>
          <p:nvSpPr>
            <p:cNvPr name="Freeform 21" id="21"/>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22" id="22"/>
          <p:cNvSpPr/>
          <p:nvPr/>
        </p:nvSpPr>
        <p:spPr>
          <a:xfrm flipH="false" flipV="false" rot="0">
            <a:off x="8747792" y="1741356"/>
            <a:ext cx="847584" cy="1009028"/>
          </a:xfrm>
          <a:custGeom>
            <a:avLst/>
            <a:gdLst/>
            <a:ahLst/>
            <a:cxnLst/>
            <a:rect r="r" b="b" t="t" l="l"/>
            <a:pathLst>
              <a:path h="1009028" w="847584">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p:nvPr/>
        </p:nvGrpSpPr>
        <p:grpSpPr>
          <a:xfrm rot="0">
            <a:off x="7309182" y="5460012"/>
            <a:ext cx="1164616" cy="1910409"/>
            <a:chOff x="0" y="0"/>
            <a:chExt cx="1451520" cy="2381040"/>
          </a:xfrm>
        </p:grpSpPr>
        <p:sp>
          <p:nvSpPr>
            <p:cNvPr name="Freeform 24" id="24"/>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5" id="25"/>
          <p:cNvGrpSpPr/>
          <p:nvPr/>
        </p:nvGrpSpPr>
        <p:grpSpPr>
          <a:xfrm rot="0">
            <a:off x="7449560" y="6112798"/>
            <a:ext cx="325815" cy="605415"/>
            <a:chOff x="0" y="0"/>
            <a:chExt cx="406080" cy="754560"/>
          </a:xfrm>
        </p:grpSpPr>
        <p:sp>
          <p:nvSpPr>
            <p:cNvPr name="Freeform 26" id="26"/>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7" id="27"/>
          <p:cNvGrpSpPr/>
          <p:nvPr/>
        </p:nvGrpSpPr>
        <p:grpSpPr>
          <a:xfrm rot="0">
            <a:off x="7755734" y="5637362"/>
            <a:ext cx="5916664" cy="1537801"/>
            <a:chOff x="0" y="0"/>
            <a:chExt cx="7374240" cy="1916640"/>
          </a:xfrm>
        </p:grpSpPr>
        <p:sp>
          <p:nvSpPr>
            <p:cNvPr name="Freeform 28" id="28"/>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29" id="29"/>
          <p:cNvGrpSpPr/>
          <p:nvPr/>
        </p:nvGrpSpPr>
        <p:grpSpPr>
          <a:xfrm rot="0">
            <a:off x="10762591" y="7347891"/>
            <a:ext cx="1165193" cy="1910409"/>
            <a:chOff x="0" y="0"/>
            <a:chExt cx="1452240" cy="2381040"/>
          </a:xfrm>
        </p:grpSpPr>
        <p:sp>
          <p:nvSpPr>
            <p:cNvPr name="Freeform 30" id="30"/>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1" id="31"/>
          <p:cNvGrpSpPr/>
          <p:nvPr/>
        </p:nvGrpSpPr>
        <p:grpSpPr>
          <a:xfrm rot="0">
            <a:off x="11450038" y="8000677"/>
            <a:ext cx="325815" cy="605415"/>
            <a:chOff x="0" y="0"/>
            <a:chExt cx="406080" cy="754560"/>
          </a:xfrm>
        </p:grpSpPr>
        <p:sp>
          <p:nvSpPr>
            <p:cNvPr name="Freeform 32" id="32"/>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33" id="33"/>
          <p:cNvGrpSpPr/>
          <p:nvPr/>
        </p:nvGrpSpPr>
        <p:grpSpPr>
          <a:xfrm rot="0">
            <a:off x="5518354" y="7525241"/>
            <a:ext cx="5918974" cy="1537801"/>
            <a:chOff x="0" y="0"/>
            <a:chExt cx="7377120" cy="1916640"/>
          </a:xfrm>
        </p:grpSpPr>
        <p:sp>
          <p:nvSpPr>
            <p:cNvPr name="Freeform 34" id="34"/>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35" id="35"/>
          <p:cNvSpPr/>
          <p:nvPr/>
        </p:nvSpPr>
        <p:spPr>
          <a:xfrm flipH="false" flipV="false" rot="0">
            <a:off x="9835982" y="7870488"/>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8239961" y="5821080"/>
            <a:ext cx="771515" cy="1022490"/>
          </a:xfrm>
          <a:custGeom>
            <a:avLst/>
            <a:gdLst/>
            <a:ahLst/>
            <a:cxnLst/>
            <a:rect r="r" b="b" t="t" l="l"/>
            <a:pathLst>
              <a:path h="1022490" w="771515">
                <a:moveTo>
                  <a:pt x="0" y="0"/>
                </a:moveTo>
                <a:lnTo>
                  <a:pt x="771515" y="0"/>
                </a:lnTo>
                <a:lnTo>
                  <a:pt x="771515" y="1022490"/>
                </a:lnTo>
                <a:lnTo>
                  <a:pt x="0" y="10224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9835982" y="3530740"/>
            <a:ext cx="1323270" cy="1202588"/>
          </a:xfrm>
          <a:custGeom>
            <a:avLst/>
            <a:gdLst/>
            <a:ahLst/>
            <a:cxnLst/>
            <a:rect r="r" b="b" t="t" l="l"/>
            <a:pathLst>
              <a:path h="1202588" w="1323270">
                <a:moveTo>
                  <a:pt x="0" y="0"/>
                </a:moveTo>
                <a:lnTo>
                  <a:pt x="1323270" y="0"/>
                </a:lnTo>
                <a:lnTo>
                  <a:pt x="1323270" y="1202588"/>
                </a:lnTo>
                <a:lnTo>
                  <a:pt x="0" y="12025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8" id="38"/>
          <p:cNvSpPr txBox="true"/>
          <p:nvPr/>
        </p:nvSpPr>
        <p:spPr>
          <a:xfrm rot="0">
            <a:off x="1028700" y="377709"/>
            <a:ext cx="5605439" cy="1101958"/>
          </a:xfrm>
          <a:prstGeom prst="rect">
            <a:avLst/>
          </a:prstGeom>
        </p:spPr>
        <p:txBody>
          <a:bodyPr anchor="t" rtlCol="false" tIns="0" lIns="0" bIns="0" rIns="0">
            <a:spAutoFit/>
          </a:bodyPr>
          <a:lstStyle/>
          <a:p>
            <a:pPr algn="l" marL="0" indent="0" lvl="0">
              <a:lnSpc>
                <a:spcPts val="8206"/>
              </a:lnSpc>
              <a:spcBef>
                <a:spcPct val="0"/>
              </a:spcBef>
            </a:pPr>
            <a:r>
              <a:rPr lang="en-US" sz="5946" spc="582">
                <a:solidFill>
                  <a:srgbClr val="FFFFFF"/>
                </a:solidFill>
                <a:latin typeface="Codec Pro ExtraBold"/>
                <a:ea typeface="Codec Pro ExtraBold"/>
                <a:cs typeface="Codec Pro ExtraBold"/>
                <a:sym typeface="Codec Pro ExtraBold"/>
              </a:rPr>
              <a:t>Overview</a:t>
            </a:r>
          </a:p>
        </p:txBody>
      </p:sp>
      <p:sp>
        <p:nvSpPr>
          <p:cNvPr name="TextBox 39" id="39"/>
          <p:cNvSpPr txBox="true"/>
          <p:nvPr/>
        </p:nvSpPr>
        <p:spPr>
          <a:xfrm rot="0">
            <a:off x="9713584" y="1675054"/>
            <a:ext cx="3636065" cy="1236429"/>
          </a:xfrm>
          <a:prstGeom prst="rect">
            <a:avLst/>
          </a:prstGeom>
        </p:spPr>
        <p:txBody>
          <a:bodyPr anchor="t" rtlCol="false" tIns="0" lIns="0" bIns="0" rIns="0">
            <a:spAutoFit/>
          </a:bodyPr>
          <a:lstStyle/>
          <a:p>
            <a:pPr algn="l" marL="0" indent="0" lvl="0">
              <a:lnSpc>
                <a:spcPts val="2012"/>
              </a:lnSpc>
              <a:spcBef>
                <a:spcPct val="0"/>
              </a:spcBef>
            </a:pPr>
            <a:r>
              <a:rPr lang="en-US" sz="1458" spc="142">
                <a:solidFill>
                  <a:srgbClr val="FFFFFF"/>
                </a:solidFill>
                <a:latin typeface="Open Sauce"/>
                <a:ea typeface="Open Sauce"/>
                <a:cs typeface="Open Sauce"/>
                <a:sym typeface="Open Sauce"/>
              </a:rPr>
              <a:t>To visualize the static solar plants assets data into an easy readable format and provide one platform for all the operation for user to get data standardized </a:t>
            </a:r>
          </a:p>
        </p:txBody>
      </p:sp>
      <p:sp>
        <p:nvSpPr>
          <p:cNvPr name="TextBox 40" id="40"/>
          <p:cNvSpPr txBox="true"/>
          <p:nvPr/>
        </p:nvSpPr>
        <p:spPr>
          <a:xfrm rot="0">
            <a:off x="6363363" y="1852472"/>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01</a:t>
            </a:r>
          </a:p>
        </p:txBody>
      </p:sp>
      <p:sp>
        <p:nvSpPr>
          <p:cNvPr name="TextBox 41" id="41"/>
          <p:cNvSpPr txBox="true"/>
          <p:nvPr/>
        </p:nvSpPr>
        <p:spPr>
          <a:xfrm rot="0">
            <a:off x="12079705" y="371458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02</a:t>
            </a:r>
          </a:p>
        </p:txBody>
      </p:sp>
      <p:sp>
        <p:nvSpPr>
          <p:cNvPr name="TextBox 42" id="42"/>
          <p:cNvSpPr txBox="true"/>
          <p:nvPr/>
        </p:nvSpPr>
        <p:spPr>
          <a:xfrm rot="0">
            <a:off x="9561664" y="5792505"/>
            <a:ext cx="3636065" cy="1236429"/>
          </a:xfrm>
          <a:prstGeom prst="rect">
            <a:avLst/>
          </a:prstGeom>
        </p:spPr>
        <p:txBody>
          <a:bodyPr anchor="t" rtlCol="false" tIns="0" lIns="0" bIns="0" rIns="0">
            <a:spAutoFit/>
          </a:bodyPr>
          <a:lstStyle/>
          <a:p>
            <a:pPr algn="l" marL="0" indent="0" lvl="0">
              <a:lnSpc>
                <a:spcPts val="2012"/>
              </a:lnSpc>
              <a:spcBef>
                <a:spcPct val="0"/>
              </a:spcBef>
            </a:pPr>
            <a:r>
              <a:rPr lang="en-US" sz="1458" spc="142">
                <a:solidFill>
                  <a:srgbClr val="FFFFFF"/>
                </a:solidFill>
                <a:latin typeface="Open Sauce"/>
                <a:ea typeface="Open Sauce"/>
                <a:cs typeface="Open Sauce"/>
                <a:sym typeface="Open Sauce"/>
              </a:rPr>
              <a:t>The platform integrates with Google BigQuery to handle large datasets efficiently, ensuring real-time updates and synchronization</a:t>
            </a:r>
          </a:p>
        </p:txBody>
      </p:sp>
      <p:sp>
        <p:nvSpPr>
          <p:cNvPr name="TextBox 43" id="43"/>
          <p:cNvSpPr txBox="true"/>
          <p:nvPr/>
        </p:nvSpPr>
        <p:spPr>
          <a:xfrm rot="0">
            <a:off x="6211443" y="5969923"/>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03</a:t>
            </a:r>
          </a:p>
        </p:txBody>
      </p:sp>
      <p:sp>
        <p:nvSpPr>
          <p:cNvPr name="TextBox 44" id="44"/>
          <p:cNvSpPr txBox="true"/>
          <p:nvPr/>
        </p:nvSpPr>
        <p:spPr>
          <a:xfrm rot="0">
            <a:off x="11927784" y="7832039"/>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ea typeface="Codec Pro ExtraBold"/>
                <a:cs typeface="Codec Pro ExtraBold"/>
                <a:sym typeface="Codec Pro ExtraBold"/>
              </a:rPr>
              <a:t>04</a:t>
            </a:r>
          </a:p>
        </p:txBody>
      </p:sp>
      <p:sp>
        <p:nvSpPr>
          <p:cNvPr name="TextBox 45" id="45"/>
          <p:cNvSpPr txBox="true"/>
          <p:nvPr/>
        </p:nvSpPr>
        <p:spPr>
          <a:xfrm rot="0">
            <a:off x="6109263" y="3499839"/>
            <a:ext cx="3636065" cy="1233489"/>
          </a:xfrm>
          <a:prstGeom prst="rect">
            <a:avLst/>
          </a:prstGeom>
        </p:spPr>
        <p:txBody>
          <a:bodyPr anchor="t" rtlCol="false" tIns="0" lIns="0" bIns="0" rIns="0">
            <a:spAutoFit/>
          </a:bodyPr>
          <a:lstStyle/>
          <a:p>
            <a:pPr algn="r" marL="0" indent="0" lvl="0">
              <a:lnSpc>
                <a:spcPts val="2012"/>
              </a:lnSpc>
              <a:spcBef>
                <a:spcPct val="0"/>
              </a:spcBef>
            </a:pPr>
            <a:r>
              <a:rPr lang="en-US" sz="1458" spc="142">
                <a:solidFill>
                  <a:srgbClr val="FFFFFF"/>
                </a:solidFill>
                <a:latin typeface="Open Sauce"/>
                <a:ea typeface="Open Sauce"/>
                <a:cs typeface="Open Sauce"/>
                <a:sym typeface="Open Sauce"/>
              </a:rPr>
              <a:t>This need is particularly evident in the renewable energy sector, where vast amounts of data are generated daily from various sources</a:t>
            </a:r>
          </a:p>
        </p:txBody>
      </p:sp>
      <p:sp>
        <p:nvSpPr>
          <p:cNvPr name="TextBox 46" id="46"/>
          <p:cNvSpPr txBox="true"/>
          <p:nvPr/>
        </p:nvSpPr>
        <p:spPr>
          <a:xfrm rot="0">
            <a:off x="6152292" y="7672064"/>
            <a:ext cx="3636065" cy="1233489"/>
          </a:xfrm>
          <a:prstGeom prst="rect">
            <a:avLst/>
          </a:prstGeom>
        </p:spPr>
        <p:txBody>
          <a:bodyPr anchor="t" rtlCol="false" tIns="0" lIns="0" bIns="0" rIns="0">
            <a:spAutoFit/>
          </a:bodyPr>
          <a:lstStyle/>
          <a:p>
            <a:pPr algn="r" marL="0" indent="0" lvl="0">
              <a:lnSpc>
                <a:spcPts val="2012"/>
              </a:lnSpc>
              <a:spcBef>
                <a:spcPct val="0"/>
              </a:spcBef>
            </a:pPr>
            <a:r>
              <a:rPr lang="en-US" sz="1458" spc="142">
                <a:solidFill>
                  <a:srgbClr val="FFFFFF"/>
                </a:solidFill>
                <a:latin typeface="Open Sauce"/>
                <a:ea typeface="Open Sauce"/>
                <a:cs typeface="Open Sauce"/>
                <a:sym typeface="Open Sauce"/>
              </a:rPr>
              <a:t>Users can perform CRUD operations directly within the application, with changes instantly reflected in the BigQuery database</a:t>
            </a:r>
          </a:p>
        </p:txBody>
      </p:sp>
      <p:sp>
        <p:nvSpPr>
          <p:cNvPr name="TextBox 47" id="47"/>
          <p:cNvSpPr txBox="true"/>
          <p:nvPr/>
        </p:nvSpPr>
        <p:spPr>
          <a:xfrm rot="0">
            <a:off x="1028700" y="1451091"/>
            <a:ext cx="3934942" cy="3017097"/>
          </a:xfrm>
          <a:prstGeom prst="rect">
            <a:avLst/>
          </a:prstGeom>
        </p:spPr>
        <p:txBody>
          <a:bodyPr anchor="t" rtlCol="false" tIns="0" lIns="0" bIns="0" rIns="0">
            <a:spAutoFit/>
          </a:bodyPr>
          <a:lstStyle/>
          <a:p>
            <a:pPr algn="l" marL="0" indent="0" lvl="0">
              <a:lnSpc>
                <a:spcPts val="2455"/>
              </a:lnSpc>
              <a:spcBef>
                <a:spcPct val="0"/>
              </a:spcBef>
            </a:pPr>
            <a:r>
              <a:rPr lang="en-US" sz="1779" spc="174">
                <a:solidFill>
                  <a:srgbClr val="FFFFFF"/>
                </a:solidFill>
                <a:latin typeface="Open Sauce"/>
                <a:ea typeface="Open Sauce"/>
                <a:cs typeface="Open Sauce"/>
                <a:sym typeface="Open Sauce"/>
              </a:rPr>
              <a:t>The Full-Stack Data Management and Visualization Platform represents a significant step forward in the efficient handling of big data, offering a powerful tool for organizations to manage and visualize their data effectively.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757864" y="2547270"/>
            <a:ext cx="6306960" cy="6309618"/>
            <a:chOff x="0" y="0"/>
            <a:chExt cx="6832800" cy="6835680"/>
          </a:xfrm>
        </p:grpSpPr>
        <p:sp>
          <p:nvSpPr>
            <p:cNvPr name="Freeform 3" id="3"/>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4" id="4"/>
          <p:cNvGrpSpPr/>
          <p:nvPr/>
        </p:nvGrpSpPr>
        <p:grpSpPr>
          <a:xfrm rot="0">
            <a:off x="15035582" y="2145857"/>
            <a:ext cx="2223718" cy="2218402"/>
            <a:chOff x="0" y="0"/>
            <a:chExt cx="2409120" cy="2403360"/>
          </a:xfrm>
        </p:grpSpPr>
        <p:sp>
          <p:nvSpPr>
            <p:cNvPr name="Freeform 5" id="5"/>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6" id="6"/>
          <p:cNvGrpSpPr/>
          <p:nvPr/>
        </p:nvGrpSpPr>
        <p:grpSpPr>
          <a:xfrm rot="0">
            <a:off x="14372985" y="3913002"/>
            <a:ext cx="507082" cy="515722"/>
            <a:chOff x="0" y="0"/>
            <a:chExt cx="549360" cy="558720"/>
          </a:xfrm>
        </p:grpSpPr>
        <p:sp>
          <p:nvSpPr>
            <p:cNvPr name="Freeform 7" id="7"/>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8" id="8"/>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9" id="9"/>
          <p:cNvGrpSpPr/>
          <p:nvPr/>
        </p:nvGrpSpPr>
        <p:grpSpPr>
          <a:xfrm rot="0">
            <a:off x="15035582" y="7039898"/>
            <a:ext cx="2223718" cy="2218402"/>
            <a:chOff x="0" y="0"/>
            <a:chExt cx="2409120" cy="2403360"/>
          </a:xfrm>
        </p:grpSpPr>
        <p:sp>
          <p:nvSpPr>
            <p:cNvPr name="Freeform 10" id="10"/>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11" id="11"/>
          <p:cNvGrpSpPr/>
          <p:nvPr/>
        </p:nvGrpSpPr>
        <p:grpSpPr>
          <a:xfrm rot="0">
            <a:off x="14372985" y="6975433"/>
            <a:ext cx="507082" cy="515722"/>
            <a:chOff x="0" y="0"/>
            <a:chExt cx="549360" cy="558720"/>
          </a:xfrm>
        </p:grpSpPr>
        <p:sp>
          <p:nvSpPr>
            <p:cNvPr name="Freeform 12" id="12"/>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3" id="13"/>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4" id="14"/>
          <p:cNvGrpSpPr/>
          <p:nvPr/>
        </p:nvGrpSpPr>
        <p:grpSpPr>
          <a:xfrm rot="0">
            <a:off x="14513878" y="7124966"/>
            <a:ext cx="219315" cy="216656"/>
            <a:chOff x="0" y="0"/>
            <a:chExt cx="237600" cy="234720"/>
          </a:xfrm>
        </p:grpSpPr>
        <p:sp>
          <p:nvSpPr>
            <p:cNvPr name="Freeform 15" id="15"/>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6" id="16"/>
          <p:cNvGrpSpPr/>
          <p:nvPr/>
        </p:nvGrpSpPr>
        <p:grpSpPr>
          <a:xfrm rot="0">
            <a:off x="6562723" y="7039898"/>
            <a:ext cx="2224383" cy="2218402"/>
            <a:chOff x="0" y="0"/>
            <a:chExt cx="2409840" cy="2403360"/>
          </a:xfrm>
        </p:grpSpPr>
        <p:sp>
          <p:nvSpPr>
            <p:cNvPr name="Freeform 17" id="17"/>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18" id="18"/>
          <p:cNvGrpSpPr/>
          <p:nvPr/>
        </p:nvGrpSpPr>
        <p:grpSpPr>
          <a:xfrm rot="0">
            <a:off x="8942620" y="6975433"/>
            <a:ext cx="507082" cy="515722"/>
            <a:chOff x="0" y="0"/>
            <a:chExt cx="549360" cy="558720"/>
          </a:xfrm>
        </p:grpSpPr>
        <p:sp>
          <p:nvSpPr>
            <p:cNvPr name="Freeform 19" id="1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0" id="2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1" id="21"/>
          <p:cNvGrpSpPr/>
          <p:nvPr/>
        </p:nvGrpSpPr>
        <p:grpSpPr>
          <a:xfrm rot="0">
            <a:off x="9088830" y="7124966"/>
            <a:ext cx="219979" cy="216656"/>
            <a:chOff x="0" y="0"/>
            <a:chExt cx="238320" cy="234720"/>
          </a:xfrm>
        </p:grpSpPr>
        <p:sp>
          <p:nvSpPr>
            <p:cNvPr name="Freeform 22" id="22"/>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3" id="23"/>
          <p:cNvGrpSpPr/>
          <p:nvPr/>
        </p:nvGrpSpPr>
        <p:grpSpPr>
          <a:xfrm rot="0">
            <a:off x="6562723" y="2145857"/>
            <a:ext cx="2224383" cy="2218402"/>
            <a:chOff x="0" y="0"/>
            <a:chExt cx="2409840" cy="2403360"/>
          </a:xfrm>
        </p:grpSpPr>
        <p:sp>
          <p:nvSpPr>
            <p:cNvPr name="Freeform 24" id="24"/>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5" id="25"/>
          <p:cNvGrpSpPr/>
          <p:nvPr/>
        </p:nvGrpSpPr>
        <p:grpSpPr>
          <a:xfrm rot="0">
            <a:off x="8942620" y="3913002"/>
            <a:ext cx="507082" cy="515722"/>
            <a:chOff x="0" y="0"/>
            <a:chExt cx="549360" cy="558720"/>
          </a:xfrm>
        </p:grpSpPr>
        <p:sp>
          <p:nvSpPr>
            <p:cNvPr name="Freeform 26" id="26"/>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7" id="27"/>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8" id="28"/>
          <p:cNvGrpSpPr/>
          <p:nvPr/>
        </p:nvGrpSpPr>
        <p:grpSpPr>
          <a:xfrm rot="0">
            <a:off x="14516869" y="4062535"/>
            <a:ext cx="219315" cy="216656"/>
            <a:chOff x="0" y="0"/>
            <a:chExt cx="237600" cy="234720"/>
          </a:xfrm>
        </p:grpSpPr>
        <p:sp>
          <p:nvSpPr>
            <p:cNvPr name="Freeform 29" id="29"/>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0" id="30"/>
          <p:cNvGrpSpPr/>
          <p:nvPr/>
        </p:nvGrpSpPr>
        <p:grpSpPr>
          <a:xfrm rot="0">
            <a:off x="9089494" y="4062535"/>
            <a:ext cx="219315" cy="216656"/>
            <a:chOff x="0" y="0"/>
            <a:chExt cx="237600" cy="234720"/>
          </a:xfrm>
        </p:grpSpPr>
        <p:sp>
          <p:nvSpPr>
            <p:cNvPr name="Freeform 31" id="3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32" id="32"/>
          <p:cNvSpPr/>
          <p:nvPr/>
        </p:nvSpPr>
        <p:spPr>
          <a:xfrm flipH="false" flipV="false" rot="0">
            <a:off x="15398008" y="7491155"/>
            <a:ext cx="1489037" cy="1302230"/>
          </a:xfrm>
          <a:custGeom>
            <a:avLst/>
            <a:gdLst/>
            <a:ahLst/>
            <a:cxnLst/>
            <a:rect r="r" b="b" t="t" l="l"/>
            <a:pathLst>
              <a:path h="1302230" w="1489037">
                <a:moveTo>
                  <a:pt x="0" y="0"/>
                </a:moveTo>
                <a:lnTo>
                  <a:pt x="1489037" y="0"/>
                </a:lnTo>
                <a:lnTo>
                  <a:pt x="1489037" y="1302230"/>
                </a:lnTo>
                <a:lnTo>
                  <a:pt x="0" y="1302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15398008" y="2676676"/>
            <a:ext cx="1498866" cy="1205944"/>
          </a:xfrm>
          <a:custGeom>
            <a:avLst/>
            <a:gdLst/>
            <a:ahLst/>
            <a:cxnLst/>
            <a:rect r="r" b="b" t="t" l="l"/>
            <a:pathLst>
              <a:path h="1205944" w="1498866">
                <a:moveTo>
                  <a:pt x="0" y="0"/>
                </a:moveTo>
                <a:lnTo>
                  <a:pt x="1498866" y="0"/>
                </a:lnTo>
                <a:lnTo>
                  <a:pt x="1498866" y="1205944"/>
                </a:lnTo>
                <a:lnTo>
                  <a:pt x="0" y="12059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6987774" y="2605605"/>
            <a:ext cx="1408888" cy="1280807"/>
          </a:xfrm>
          <a:custGeom>
            <a:avLst/>
            <a:gdLst/>
            <a:ahLst/>
            <a:cxnLst/>
            <a:rect r="r" b="b" t="t" l="l"/>
            <a:pathLst>
              <a:path h="1280807" w="1408888">
                <a:moveTo>
                  <a:pt x="0" y="0"/>
                </a:moveTo>
                <a:lnTo>
                  <a:pt x="1408888" y="0"/>
                </a:lnTo>
                <a:lnTo>
                  <a:pt x="1408888" y="1280807"/>
                </a:lnTo>
                <a:lnTo>
                  <a:pt x="0" y="12808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6927575" y="7587964"/>
            <a:ext cx="1469087" cy="1268924"/>
          </a:xfrm>
          <a:custGeom>
            <a:avLst/>
            <a:gdLst/>
            <a:ahLst/>
            <a:cxnLst/>
            <a:rect r="r" b="b" t="t" l="l"/>
            <a:pathLst>
              <a:path h="1268924" w="1469087">
                <a:moveTo>
                  <a:pt x="0" y="0"/>
                </a:moveTo>
                <a:lnTo>
                  <a:pt x="1469087" y="0"/>
                </a:lnTo>
                <a:lnTo>
                  <a:pt x="1469087" y="1268924"/>
                </a:lnTo>
                <a:lnTo>
                  <a:pt x="0" y="12689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6" id="36"/>
          <p:cNvGrpSpPr/>
          <p:nvPr/>
        </p:nvGrpSpPr>
        <p:grpSpPr>
          <a:xfrm rot="0">
            <a:off x="9655291" y="3446026"/>
            <a:ext cx="4512106" cy="451210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9" id="39"/>
          <p:cNvSpPr txBox="true"/>
          <p:nvPr/>
        </p:nvSpPr>
        <p:spPr>
          <a:xfrm rot="0">
            <a:off x="1482178" y="1449530"/>
            <a:ext cx="5150121" cy="1063707"/>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ea typeface="Codec Pro ExtraBold"/>
                <a:cs typeface="Codec Pro ExtraBold"/>
                <a:sym typeface="Codec Pro ExtraBold"/>
              </a:rPr>
              <a:t>Objectives </a:t>
            </a:r>
          </a:p>
        </p:txBody>
      </p:sp>
      <p:sp>
        <p:nvSpPr>
          <p:cNvPr name="TextBox 40" id="40"/>
          <p:cNvSpPr txBox="true"/>
          <p:nvPr/>
        </p:nvSpPr>
        <p:spPr>
          <a:xfrm rot="0">
            <a:off x="1482178" y="2394843"/>
            <a:ext cx="4193516" cy="628183"/>
          </a:xfrm>
          <a:prstGeom prst="rect">
            <a:avLst/>
          </a:prstGeom>
        </p:spPr>
        <p:txBody>
          <a:bodyPr anchor="t" rtlCol="false" tIns="0" lIns="0" bIns="0" rIns="0">
            <a:spAutoFit/>
          </a:bodyPr>
          <a:lstStyle/>
          <a:p>
            <a:pPr algn="l" marL="0" indent="0" lvl="0">
              <a:lnSpc>
                <a:spcPts val="2570"/>
              </a:lnSpc>
              <a:spcBef>
                <a:spcPct val="0"/>
              </a:spcBef>
            </a:pPr>
            <a:r>
              <a:rPr lang="en-US" sz="1862" spc="182">
                <a:solidFill>
                  <a:srgbClr val="231F20"/>
                </a:solidFill>
                <a:latin typeface="Open Sauce"/>
                <a:ea typeface="Open Sauce"/>
                <a:cs typeface="Open Sauce"/>
                <a:sym typeface="Open Sauce"/>
              </a:rPr>
              <a:t>project's overall objectives and goals.</a:t>
            </a:r>
          </a:p>
        </p:txBody>
      </p:sp>
      <p:sp>
        <p:nvSpPr>
          <p:cNvPr name="Freeform 41" id="41"/>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2" id="42"/>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3" id="43"/>
          <p:cNvSpPr/>
          <p:nvPr/>
        </p:nvSpPr>
        <p:spPr>
          <a:xfrm flipH="false" flipV="false" rot="0">
            <a:off x="10340788" y="4523482"/>
            <a:ext cx="3141111" cy="2357194"/>
          </a:xfrm>
          <a:custGeom>
            <a:avLst/>
            <a:gdLst/>
            <a:ahLst/>
            <a:cxnLst/>
            <a:rect r="r" b="b" t="t" l="l"/>
            <a:pathLst>
              <a:path h="2357194" w="3141111">
                <a:moveTo>
                  <a:pt x="0" y="0"/>
                </a:moveTo>
                <a:lnTo>
                  <a:pt x="3141111" y="0"/>
                </a:lnTo>
                <a:lnTo>
                  <a:pt x="3141111" y="2357194"/>
                </a:lnTo>
                <a:lnTo>
                  <a:pt x="0" y="2357194"/>
                </a:lnTo>
                <a:lnTo>
                  <a:pt x="0" y="0"/>
                </a:lnTo>
                <a:close/>
              </a:path>
            </a:pathLst>
          </a:custGeom>
          <a:blipFill>
            <a:blip r:embed="rId12"/>
            <a:stretch>
              <a:fillRect l="0" t="0" r="0" b="0"/>
            </a:stretch>
          </a:blipFill>
        </p:spPr>
      </p:sp>
      <p:sp>
        <p:nvSpPr>
          <p:cNvPr name="TextBox 44" id="44"/>
          <p:cNvSpPr txBox="true"/>
          <p:nvPr/>
        </p:nvSpPr>
        <p:spPr>
          <a:xfrm rot="0">
            <a:off x="973959" y="3629801"/>
            <a:ext cx="5019673" cy="1437296"/>
          </a:xfrm>
          <a:prstGeom prst="rect">
            <a:avLst/>
          </a:prstGeom>
        </p:spPr>
        <p:txBody>
          <a:bodyPr anchor="t" rtlCol="false" tIns="0" lIns="0" bIns="0" rIns="0">
            <a:spAutoFit/>
          </a:bodyPr>
          <a:lstStyle/>
          <a:p>
            <a:pPr algn="l" marL="0" indent="0" lvl="0">
              <a:lnSpc>
                <a:spcPts val="2301"/>
              </a:lnSpc>
              <a:spcBef>
                <a:spcPct val="0"/>
              </a:spcBef>
            </a:pPr>
            <a:r>
              <a:rPr lang="en-US" sz="1667" spc="163">
                <a:solidFill>
                  <a:srgbClr val="231F20"/>
                </a:solidFill>
                <a:latin typeface="Open Sauce"/>
                <a:ea typeface="Open Sauce"/>
                <a:cs typeface="Open Sauce"/>
                <a:sym typeface="Open Sauce"/>
              </a:rPr>
              <a:t>To visualize the real-time solar assets data into an easy and readable format and provide one platform for all operation for the user to get data standardized</a:t>
            </a:r>
          </a:p>
        </p:txBody>
      </p:sp>
      <p:sp>
        <p:nvSpPr>
          <p:cNvPr name="TextBox 45" id="45"/>
          <p:cNvSpPr txBox="true"/>
          <p:nvPr/>
        </p:nvSpPr>
        <p:spPr>
          <a:xfrm rot="0">
            <a:off x="973959" y="6741594"/>
            <a:ext cx="5074414" cy="1161956"/>
          </a:xfrm>
          <a:prstGeom prst="rect">
            <a:avLst/>
          </a:prstGeom>
        </p:spPr>
        <p:txBody>
          <a:bodyPr anchor="t" rtlCol="false" tIns="0" lIns="0" bIns="0" rIns="0">
            <a:spAutoFit/>
          </a:bodyPr>
          <a:lstStyle/>
          <a:p>
            <a:pPr algn="l" marL="0" indent="0" lvl="0">
              <a:lnSpc>
                <a:spcPts val="2326"/>
              </a:lnSpc>
              <a:spcBef>
                <a:spcPct val="0"/>
              </a:spcBef>
            </a:pPr>
            <a:r>
              <a:rPr lang="en-US" sz="1685" spc="165">
                <a:solidFill>
                  <a:srgbClr val="231F20"/>
                </a:solidFill>
                <a:latin typeface="Open Sauce"/>
                <a:ea typeface="Open Sauce"/>
                <a:cs typeface="Open Sauce"/>
                <a:sym typeface="Open Sauce"/>
              </a:rPr>
              <a:t>To address all challenges, of data getting located any where in the excel this project will act as a central platform for any solar related data</a:t>
            </a:r>
          </a:p>
        </p:txBody>
      </p:sp>
      <p:sp>
        <p:nvSpPr>
          <p:cNvPr name="TextBox 46" id="46"/>
          <p:cNvSpPr txBox="true"/>
          <p:nvPr/>
        </p:nvSpPr>
        <p:spPr>
          <a:xfrm rot="0">
            <a:off x="973959" y="6315749"/>
            <a:ext cx="3440591" cy="426353"/>
          </a:xfrm>
          <a:prstGeom prst="rect">
            <a:avLst/>
          </a:prstGeom>
        </p:spPr>
        <p:txBody>
          <a:bodyPr anchor="t" rtlCol="false" tIns="0" lIns="0" bIns="0" rIns="0">
            <a:spAutoFit/>
          </a:bodyPr>
          <a:lstStyle/>
          <a:p>
            <a:pPr algn="l" marL="0" indent="0" lvl="0">
              <a:lnSpc>
                <a:spcPts val="3569"/>
              </a:lnSpc>
              <a:spcBef>
                <a:spcPct val="0"/>
              </a:spcBef>
            </a:pPr>
            <a:r>
              <a:rPr lang="en-US" sz="2586" spc="253">
                <a:solidFill>
                  <a:srgbClr val="397D5A"/>
                </a:solidFill>
                <a:latin typeface="Open Sauce Bold"/>
                <a:ea typeface="Open Sauce Bold"/>
                <a:cs typeface="Open Sauce Bold"/>
                <a:sym typeface="Open Sauce Bold"/>
              </a:rPr>
              <a:t>Objective 02</a:t>
            </a:r>
          </a:p>
        </p:txBody>
      </p:sp>
      <p:sp>
        <p:nvSpPr>
          <p:cNvPr name="TextBox 47" id="47"/>
          <p:cNvSpPr txBox="true"/>
          <p:nvPr/>
        </p:nvSpPr>
        <p:spPr>
          <a:xfrm rot="0">
            <a:off x="973959" y="3241548"/>
            <a:ext cx="3440591" cy="426353"/>
          </a:xfrm>
          <a:prstGeom prst="rect">
            <a:avLst/>
          </a:prstGeom>
        </p:spPr>
        <p:txBody>
          <a:bodyPr anchor="t" rtlCol="false" tIns="0" lIns="0" bIns="0" rIns="0">
            <a:spAutoFit/>
          </a:bodyPr>
          <a:lstStyle/>
          <a:p>
            <a:pPr algn="l" marL="0" indent="0" lvl="0">
              <a:lnSpc>
                <a:spcPts val="3569"/>
              </a:lnSpc>
              <a:spcBef>
                <a:spcPct val="0"/>
              </a:spcBef>
            </a:pPr>
            <a:r>
              <a:rPr lang="en-US" sz="2586" spc="253">
                <a:solidFill>
                  <a:srgbClr val="397D5A"/>
                </a:solidFill>
                <a:latin typeface="Open Sauce Bold"/>
                <a:ea typeface="Open Sauce Bold"/>
                <a:cs typeface="Open Sauce Bold"/>
                <a:sym typeface="Open Sauce Bold"/>
              </a:rPr>
              <a:t>Objective 01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929623" y="3442596"/>
            <a:ext cx="4473739" cy="636748"/>
            <a:chOff x="0" y="0"/>
            <a:chExt cx="1178269" cy="167703"/>
          </a:xfrm>
        </p:grpSpPr>
        <p:sp>
          <p:nvSpPr>
            <p:cNvPr name="Freeform 7" id="7"/>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8" id="8"/>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ea typeface="Open Sauce Italics"/>
                  <a:cs typeface="Open Sauce Italics"/>
                  <a:sym typeface="Open Sauce Italics"/>
                </a:rPr>
                <a:t>Flask as Backend</a:t>
              </a:r>
            </a:p>
          </p:txBody>
        </p:sp>
      </p:grpSp>
      <p:grpSp>
        <p:nvGrpSpPr>
          <p:cNvPr name="Group 9" id="9"/>
          <p:cNvGrpSpPr/>
          <p:nvPr/>
        </p:nvGrpSpPr>
        <p:grpSpPr>
          <a:xfrm rot="0">
            <a:off x="1929623" y="7902043"/>
            <a:ext cx="4473739" cy="1356257"/>
            <a:chOff x="0" y="0"/>
            <a:chExt cx="1178269" cy="357204"/>
          </a:xfrm>
        </p:grpSpPr>
        <p:sp>
          <p:nvSpPr>
            <p:cNvPr name="Freeform 10" id="10"/>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11" id="11"/>
            <p:cNvSpPr txBox="true"/>
            <p:nvPr/>
          </p:nvSpPr>
          <p:spPr>
            <a:xfrm>
              <a:off x="0" y="-19050"/>
              <a:ext cx="1178269" cy="376254"/>
            </a:xfrm>
            <a:prstGeom prst="rect">
              <a:avLst/>
            </a:prstGeom>
          </p:spPr>
          <p:txBody>
            <a:bodyPr anchor="ctr" rtlCol="false" tIns="114300" lIns="114300" bIns="114300" rIns="114300"/>
            <a:lstStyle/>
            <a:p>
              <a:pPr algn="ctr" marL="0" indent="0" lvl="0">
                <a:lnSpc>
                  <a:spcPts val="2070"/>
                </a:lnSpc>
                <a:spcBef>
                  <a:spcPct val="0"/>
                </a:spcBef>
              </a:pPr>
              <a:r>
                <a:rPr lang="en-US" sz="1500" spc="15">
                  <a:solidFill>
                    <a:srgbClr val="FFFFFF"/>
                  </a:solidFill>
                  <a:latin typeface="Open Sauce Italics"/>
                  <a:ea typeface="Open Sauce Italics"/>
                  <a:cs typeface="Open Sauce Italics"/>
                  <a:sym typeface="Open Sauce Italics"/>
                </a:rPr>
                <a:t>Flask is a web framework that allows developers to build lightweight web applications quickly and easily with Flask Libraries.</a:t>
              </a:r>
            </a:p>
          </p:txBody>
        </p:sp>
      </p:grpSp>
      <p:grpSp>
        <p:nvGrpSpPr>
          <p:cNvPr name="Group 12" id="12"/>
          <p:cNvGrpSpPr/>
          <p:nvPr/>
        </p:nvGrpSpPr>
        <p:grpSpPr>
          <a:xfrm rot="0">
            <a:off x="6906074" y="3442596"/>
            <a:ext cx="4473739" cy="636748"/>
            <a:chOff x="0" y="0"/>
            <a:chExt cx="1178269" cy="167703"/>
          </a:xfrm>
        </p:grpSpPr>
        <p:sp>
          <p:nvSpPr>
            <p:cNvPr name="Freeform 13" id="13"/>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14" id="14"/>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ea typeface="Open Sauce Italics"/>
                  <a:cs typeface="Open Sauce Italics"/>
                  <a:sym typeface="Open Sauce Italics"/>
                </a:rPr>
                <a:t>HTML, CSS, JS as Frontend</a:t>
              </a:r>
            </a:p>
          </p:txBody>
        </p:sp>
      </p:grpSp>
      <p:grpSp>
        <p:nvGrpSpPr>
          <p:cNvPr name="Group 15" id="15"/>
          <p:cNvGrpSpPr/>
          <p:nvPr/>
        </p:nvGrpSpPr>
        <p:grpSpPr>
          <a:xfrm rot="0">
            <a:off x="6906074" y="7902043"/>
            <a:ext cx="4473739" cy="1356257"/>
            <a:chOff x="0" y="0"/>
            <a:chExt cx="1178269" cy="357204"/>
          </a:xfrm>
        </p:grpSpPr>
        <p:sp>
          <p:nvSpPr>
            <p:cNvPr name="Freeform 16" id="16"/>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17" id="17"/>
            <p:cNvSpPr txBox="true"/>
            <p:nvPr/>
          </p:nvSpPr>
          <p:spPr>
            <a:xfrm>
              <a:off x="0" y="-19050"/>
              <a:ext cx="1178269" cy="376254"/>
            </a:xfrm>
            <a:prstGeom prst="rect">
              <a:avLst/>
            </a:prstGeom>
          </p:spPr>
          <p:txBody>
            <a:bodyPr anchor="ctr" rtlCol="false" tIns="114300" lIns="114300" bIns="114300" rIns="114300"/>
            <a:lstStyle/>
            <a:p>
              <a:pPr algn="ctr" marL="0" indent="0" lvl="0">
                <a:lnSpc>
                  <a:spcPts val="2070"/>
                </a:lnSpc>
                <a:spcBef>
                  <a:spcPct val="0"/>
                </a:spcBef>
              </a:pPr>
              <a:r>
                <a:rPr lang="en-US" sz="1500" spc="15">
                  <a:solidFill>
                    <a:srgbClr val="FFFFFF"/>
                  </a:solidFill>
                  <a:latin typeface="Open Sauce Italics"/>
                  <a:ea typeface="Open Sauce Italics"/>
                  <a:cs typeface="Open Sauce Italics"/>
                  <a:sym typeface="Open Sauce Italics"/>
                </a:rPr>
                <a:t>HTML provides the basic structure of sites, which is enhanced and modified by other technologies like CSS and JavaScript.</a:t>
              </a:r>
            </a:p>
          </p:txBody>
        </p:sp>
      </p:grpSp>
      <p:grpSp>
        <p:nvGrpSpPr>
          <p:cNvPr name="Group 18" id="18"/>
          <p:cNvGrpSpPr/>
          <p:nvPr/>
        </p:nvGrpSpPr>
        <p:grpSpPr>
          <a:xfrm rot="0">
            <a:off x="11884638" y="3442596"/>
            <a:ext cx="4473739" cy="636748"/>
            <a:chOff x="0" y="0"/>
            <a:chExt cx="1178269" cy="167703"/>
          </a:xfrm>
        </p:grpSpPr>
        <p:sp>
          <p:nvSpPr>
            <p:cNvPr name="Freeform 19" id="1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20" id="20"/>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ea typeface="Open Sauce Italics"/>
                  <a:cs typeface="Open Sauce Italics"/>
                  <a:sym typeface="Open Sauce Italics"/>
                </a:rPr>
                <a:t>Big Query as Database</a:t>
              </a:r>
            </a:p>
          </p:txBody>
        </p:sp>
      </p:grpSp>
      <p:grpSp>
        <p:nvGrpSpPr>
          <p:cNvPr name="Group 21" id="21"/>
          <p:cNvGrpSpPr/>
          <p:nvPr/>
        </p:nvGrpSpPr>
        <p:grpSpPr>
          <a:xfrm rot="0">
            <a:off x="11884638" y="7902043"/>
            <a:ext cx="4473739" cy="1356257"/>
            <a:chOff x="0" y="0"/>
            <a:chExt cx="1178269" cy="357204"/>
          </a:xfrm>
        </p:grpSpPr>
        <p:sp>
          <p:nvSpPr>
            <p:cNvPr name="Freeform 22" id="22"/>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23" id="23"/>
            <p:cNvSpPr txBox="true"/>
            <p:nvPr/>
          </p:nvSpPr>
          <p:spPr>
            <a:xfrm>
              <a:off x="0" y="-19050"/>
              <a:ext cx="1178269" cy="376254"/>
            </a:xfrm>
            <a:prstGeom prst="rect">
              <a:avLst/>
            </a:prstGeom>
          </p:spPr>
          <p:txBody>
            <a:bodyPr anchor="ctr" rtlCol="false" tIns="114300" lIns="114300" bIns="114300" rIns="114300"/>
            <a:lstStyle/>
            <a:p>
              <a:pPr algn="ctr" marL="0" indent="0" lvl="0">
                <a:lnSpc>
                  <a:spcPts val="2070"/>
                </a:lnSpc>
                <a:spcBef>
                  <a:spcPct val="0"/>
                </a:spcBef>
              </a:pPr>
              <a:r>
                <a:rPr lang="en-US" sz="1500" spc="15">
                  <a:solidFill>
                    <a:srgbClr val="FFFFFF"/>
                  </a:solidFill>
                  <a:latin typeface="Open Sauce Italics"/>
                  <a:ea typeface="Open Sauce Italics"/>
                  <a:cs typeface="Open Sauce Italics"/>
                  <a:sym typeface="Open Sauce Italics"/>
                </a:rPr>
                <a:t>BigQuery is a fully managed, AI-ready data platform that helps you manage and analyze your data with built-in features</a:t>
              </a:r>
            </a:p>
          </p:txBody>
        </p:sp>
      </p:grpSp>
      <p:sp>
        <p:nvSpPr>
          <p:cNvPr name="Freeform 24" id="24"/>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929623" y="4079343"/>
            <a:ext cx="4471627" cy="3822699"/>
          </a:xfrm>
          <a:custGeom>
            <a:avLst/>
            <a:gdLst/>
            <a:ahLst/>
            <a:cxnLst/>
            <a:rect r="r" b="b" t="t" l="l"/>
            <a:pathLst>
              <a:path h="3822699" w="4471627">
                <a:moveTo>
                  <a:pt x="0" y="0"/>
                </a:moveTo>
                <a:lnTo>
                  <a:pt x="4471626" y="0"/>
                </a:lnTo>
                <a:lnTo>
                  <a:pt x="4471626" y="3822700"/>
                </a:lnTo>
                <a:lnTo>
                  <a:pt x="0" y="3822700"/>
                </a:lnTo>
                <a:lnTo>
                  <a:pt x="0" y="0"/>
                </a:lnTo>
                <a:close/>
              </a:path>
            </a:pathLst>
          </a:custGeom>
          <a:blipFill>
            <a:blip r:embed="rId5"/>
            <a:stretch>
              <a:fillRect l="0" t="-14450" r="0" b="-2524"/>
            </a:stretch>
          </a:blipFill>
        </p:spPr>
      </p:sp>
      <p:sp>
        <p:nvSpPr>
          <p:cNvPr name="Freeform 27" id="27"/>
          <p:cNvSpPr/>
          <p:nvPr/>
        </p:nvSpPr>
        <p:spPr>
          <a:xfrm flipH="false" flipV="false" rot="0">
            <a:off x="6906074" y="4079343"/>
            <a:ext cx="4473739" cy="3822699"/>
          </a:xfrm>
          <a:custGeom>
            <a:avLst/>
            <a:gdLst/>
            <a:ahLst/>
            <a:cxnLst/>
            <a:rect r="r" b="b" t="t" l="l"/>
            <a:pathLst>
              <a:path h="3822699" w="4473739">
                <a:moveTo>
                  <a:pt x="0" y="0"/>
                </a:moveTo>
                <a:lnTo>
                  <a:pt x="4473739" y="0"/>
                </a:lnTo>
                <a:lnTo>
                  <a:pt x="4473739" y="3822700"/>
                </a:lnTo>
                <a:lnTo>
                  <a:pt x="0" y="3822700"/>
                </a:lnTo>
                <a:lnTo>
                  <a:pt x="0" y="0"/>
                </a:lnTo>
                <a:close/>
              </a:path>
            </a:pathLst>
          </a:custGeom>
          <a:blipFill>
            <a:blip r:embed="rId6"/>
            <a:stretch>
              <a:fillRect l="-53093" t="0" r="-62235" b="-5303"/>
            </a:stretch>
          </a:blipFill>
        </p:spPr>
      </p:sp>
      <p:grpSp>
        <p:nvGrpSpPr>
          <p:cNvPr name="Group 28" id="28"/>
          <p:cNvGrpSpPr/>
          <p:nvPr/>
        </p:nvGrpSpPr>
        <p:grpSpPr>
          <a:xfrm rot="0">
            <a:off x="0" y="9448800"/>
            <a:ext cx="18288000" cy="792592"/>
            <a:chOff x="0" y="0"/>
            <a:chExt cx="4816593" cy="208748"/>
          </a:xfrm>
        </p:grpSpPr>
        <p:sp>
          <p:nvSpPr>
            <p:cNvPr name="Freeform 29" id="29"/>
            <p:cNvSpPr/>
            <p:nvPr/>
          </p:nvSpPr>
          <p:spPr>
            <a:xfrm flipH="false" flipV="false" rot="0">
              <a:off x="0" y="0"/>
              <a:ext cx="4816592" cy="208748"/>
            </a:xfrm>
            <a:custGeom>
              <a:avLst/>
              <a:gdLst/>
              <a:ahLst/>
              <a:cxnLst/>
              <a:rect r="r" b="b" t="t" l="l"/>
              <a:pathLst>
                <a:path h="208748" w="4816592">
                  <a:moveTo>
                    <a:pt x="0" y="0"/>
                  </a:moveTo>
                  <a:lnTo>
                    <a:pt x="4816592" y="0"/>
                  </a:lnTo>
                  <a:lnTo>
                    <a:pt x="4816592" y="208748"/>
                  </a:lnTo>
                  <a:lnTo>
                    <a:pt x="0" y="208748"/>
                  </a:lnTo>
                  <a:close/>
                </a:path>
              </a:pathLst>
            </a:custGeom>
            <a:solidFill>
              <a:srgbClr val="397D5A"/>
            </a:solidFill>
          </p:spPr>
        </p:sp>
        <p:sp>
          <p:nvSpPr>
            <p:cNvPr name="TextBox 30" id="30"/>
            <p:cNvSpPr txBox="true"/>
            <p:nvPr/>
          </p:nvSpPr>
          <p:spPr>
            <a:xfrm>
              <a:off x="0" y="-38100"/>
              <a:ext cx="4816593" cy="246848"/>
            </a:xfrm>
            <a:prstGeom prst="rect">
              <a:avLst/>
            </a:prstGeom>
          </p:spPr>
          <p:txBody>
            <a:bodyPr anchor="ctr" rtlCol="false" tIns="114300" lIns="114300" bIns="114300" rIns="114300"/>
            <a:lstStyle/>
            <a:p>
              <a:pPr algn="ctr" marL="0" indent="0" lvl="0">
                <a:lnSpc>
                  <a:spcPts val="2621"/>
                </a:lnSpc>
                <a:spcBef>
                  <a:spcPct val="0"/>
                </a:spcBef>
              </a:pPr>
              <a:r>
                <a:rPr lang="en-US" sz="1899" spc="18">
                  <a:solidFill>
                    <a:srgbClr val="FFFFFF"/>
                  </a:solidFill>
                  <a:latin typeface="Open Sauce Italics"/>
                  <a:ea typeface="Open Sauce Italics"/>
                  <a:cs typeface="Open Sauce Italics"/>
                  <a:sym typeface="Open Sauce Italics"/>
                </a:rPr>
                <a:t>Various latest and possibly the fastest technologies have been used in order give the wen app the Smooth, Fast and Responsive UI and Functionalities</a:t>
              </a:r>
            </a:p>
          </p:txBody>
        </p:sp>
      </p:grpSp>
      <p:sp>
        <p:nvSpPr>
          <p:cNvPr name="Freeform 31" id="31"/>
          <p:cNvSpPr/>
          <p:nvPr/>
        </p:nvSpPr>
        <p:spPr>
          <a:xfrm flipH="false" flipV="false" rot="0">
            <a:off x="11884638" y="4079343"/>
            <a:ext cx="4473739" cy="3822699"/>
          </a:xfrm>
          <a:custGeom>
            <a:avLst/>
            <a:gdLst/>
            <a:ahLst/>
            <a:cxnLst/>
            <a:rect r="r" b="b" t="t" l="l"/>
            <a:pathLst>
              <a:path h="3822699" w="4473739">
                <a:moveTo>
                  <a:pt x="0" y="0"/>
                </a:moveTo>
                <a:lnTo>
                  <a:pt x="4473739" y="0"/>
                </a:lnTo>
                <a:lnTo>
                  <a:pt x="4473739" y="3822700"/>
                </a:lnTo>
                <a:lnTo>
                  <a:pt x="0" y="3822700"/>
                </a:lnTo>
                <a:lnTo>
                  <a:pt x="0" y="0"/>
                </a:lnTo>
                <a:close/>
              </a:path>
            </a:pathLst>
          </a:custGeom>
          <a:blipFill>
            <a:blip r:embed="rId7"/>
            <a:stretch>
              <a:fillRect l="-61212" t="0" r="-48325" b="-28149"/>
            </a:stretch>
          </a:blipFill>
        </p:spPr>
      </p:sp>
      <p:sp>
        <p:nvSpPr>
          <p:cNvPr name="TextBox 32" id="32"/>
          <p:cNvSpPr txBox="true"/>
          <p:nvPr/>
        </p:nvSpPr>
        <p:spPr>
          <a:xfrm rot="0">
            <a:off x="1929623" y="1117986"/>
            <a:ext cx="13478858"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System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6250" t="0" r="-6250" b="0"/>
              </a:stretch>
            </a:blipFill>
          </p:spPr>
        </p:sp>
      </p:grpSp>
      <p:grpSp>
        <p:nvGrpSpPr>
          <p:cNvPr name="Group 5" id="5"/>
          <p:cNvGrpSpPr/>
          <p:nvPr/>
        </p:nvGrpSpPr>
        <p:grpSpPr>
          <a:xfrm rot="-1660488">
            <a:off x="-4233206" y="518917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100356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1976438" y="2295041"/>
            <a:ext cx="4486336" cy="1594049"/>
            <a:chOff x="0" y="0"/>
            <a:chExt cx="4073040" cy="1447200"/>
          </a:xfrm>
        </p:grpSpPr>
        <p:sp>
          <p:nvSpPr>
            <p:cNvPr name="Freeform 12" id="12"/>
            <p:cNvSpPr/>
            <p:nvPr/>
          </p:nvSpPr>
          <p:spPr>
            <a:xfrm flipH="false" flipV="false" rot="0">
              <a:off x="0" y="0"/>
              <a:ext cx="4073017" cy="1447165"/>
            </a:xfrm>
            <a:custGeom>
              <a:avLst/>
              <a:gdLst/>
              <a:ahLst/>
              <a:cxnLst/>
              <a:rect r="r" b="b" t="t" l="l"/>
              <a:pathLst>
                <a:path h="1447165" w="4073017">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name="Group 13" id="13"/>
          <p:cNvGrpSpPr/>
          <p:nvPr/>
        </p:nvGrpSpPr>
        <p:grpSpPr>
          <a:xfrm rot="0">
            <a:off x="10923255" y="1628078"/>
            <a:ext cx="2264977" cy="2263391"/>
            <a:chOff x="0" y="0"/>
            <a:chExt cx="2056320" cy="2054880"/>
          </a:xfrm>
        </p:grpSpPr>
        <p:sp>
          <p:nvSpPr>
            <p:cNvPr name="Freeform 14" id="14"/>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5" id="15"/>
          <p:cNvGrpSpPr/>
          <p:nvPr/>
        </p:nvGrpSpPr>
        <p:grpSpPr>
          <a:xfrm rot="0">
            <a:off x="10213467" y="4148420"/>
            <a:ext cx="4490302" cy="1596428"/>
            <a:chOff x="0" y="0"/>
            <a:chExt cx="4076640" cy="1449360"/>
          </a:xfrm>
        </p:grpSpPr>
        <p:sp>
          <p:nvSpPr>
            <p:cNvPr name="Freeform 16" id="16"/>
            <p:cNvSpPr/>
            <p:nvPr/>
          </p:nvSpPr>
          <p:spPr>
            <a:xfrm flipH="false" flipV="false" rot="0">
              <a:off x="0" y="0"/>
              <a:ext cx="4076573" cy="1449324"/>
            </a:xfrm>
            <a:custGeom>
              <a:avLst/>
              <a:gdLst/>
              <a:ahLst/>
              <a:cxnLst/>
              <a:rect r="r" b="b" t="t" l="l"/>
              <a:pathLst>
                <a:path h="1449324" w="4076573">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name="Group 17" id="17"/>
          <p:cNvGrpSpPr/>
          <p:nvPr/>
        </p:nvGrpSpPr>
        <p:grpSpPr>
          <a:xfrm rot="0">
            <a:off x="9157112" y="3479078"/>
            <a:ext cx="2267356" cy="2265770"/>
            <a:chOff x="0" y="0"/>
            <a:chExt cx="2058480" cy="2057040"/>
          </a:xfrm>
        </p:grpSpPr>
        <p:sp>
          <p:nvSpPr>
            <p:cNvPr name="Freeform 18" id="18"/>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name="Group 19" id="19"/>
          <p:cNvGrpSpPr/>
          <p:nvPr/>
        </p:nvGrpSpPr>
        <p:grpSpPr>
          <a:xfrm rot="0">
            <a:off x="8475874" y="6004179"/>
            <a:ext cx="4489509" cy="1594842"/>
            <a:chOff x="0" y="0"/>
            <a:chExt cx="4075920" cy="1447920"/>
          </a:xfrm>
        </p:grpSpPr>
        <p:sp>
          <p:nvSpPr>
            <p:cNvPr name="Freeform 20" id="20"/>
            <p:cNvSpPr/>
            <p:nvPr/>
          </p:nvSpPr>
          <p:spPr>
            <a:xfrm flipH="false" flipV="false" rot="0">
              <a:off x="0" y="0"/>
              <a:ext cx="4075811" cy="1447927"/>
            </a:xfrm>
            <a:custGeom>
              <a:avLst/>
              <a:gdLst/>
              <a:ahLst/>
              <a:cxnLst/>
              <a:rect r="r" b="b" t="t" l="l"/>
              <a:pathLst>
                <a:path h="1447927" w="4075811">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name="Group 21" id="21"/>
          <p:cNvGrpSpPr/>
          <p:nvPr/>
        </p:nvGrpSpPr>
        <p:grpSpPr>
          <a:xfrm rot="0">
            <a:off x="7286285" y="5332458"/>
            <a:ext cx="2264184" cy="2264184"/>
            <a:chOff x="0" y="0"/>
            <a:chExt cx="2055600" cy="2055600"/>
          </a:xfrm>
        </p:grpSpPr>
        <p:sp>
          <p:nvSpPr>
            <p:cNvPr name="Freeform 22" id="22"/>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23" id="23"/>
          <p:cNvGrpSpPr/>
          <p:nvPr/>
        </p:nvGrpSpPr>
        <p:grpSpPr>
          <a:xfrm rot="0">
            <a:off x="6638356" y="7854386"/>
            <a:ext cx="4487922" cy="1594049"/>
            <a:chOff x="0" y="0"/>
            <a:chExt cx="4074480" cy="1447200"/>
          </a:xfrm>
        </p:grpSpPr>
        <p:sp>
          <p:nvSpPr>
            <p:cNvPr name="Freeform 24" id="24"/>
            <p:cNvSpPr/>
            <p:nvPr/>
          </p:nvSpPr>
          <p:spPr>
            <a:xfrm flipH="false" flipV="false" rot="0">
              <a:off x="0" y="0"/>
              <a:ext cx="4074414" cy="1447165"/>
            </a:xfrm>
            <a:custGeom>
              <a:avLst/>
              <a:gdLst/>
              <a:ahLst/>
              <a:cxnLst/>
              <a:rect r="r" b="b" t="t" l="l"/>
              <a:pathLst>
                <a:path h="1447165" w="4074414">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name="Group 25" id="25"/>
          <p:cNvGrpSpPr/>
          <p:nvPr/>
        </p:nvGrpSpPr>
        <p:grpSpPr>
          <a:xfrm rot="0">
            <a:off x="5523315" y="7182665"/>
            <a:ext cx="2263391" cy="2265770"/>
            <a:chOff x="0" y="0"/>
            <a:chExt cx="2054880" cy="2057040"/>
          </a:xfrm>
        </p:grpSpPr>
        <p:sp>
          <p:nvSpPr>
            <p:cNvPr name="Freeform 26" id="26"/>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27" id="27"/>
          <p:cNvSpPr/>
          <p:nvPr/>
        </p:nvSpPr>
        <p:spPr>
          <a:xfrm flipH="false" flipV="false" rot="0">
            <a:off x="6108667" y="7596642"/>
            <a:ext cx="1092685" cy="1731922"/>
          </a:xfrm>
          <a:custGeom>
            <a:avLst/>
            <a:gdLst/>
            <a:ahLst/>
            <a:cxnLst/>
            <a:rect r="r" b="b" t="t" l="l"/>
            <a:pathLst>
              <a:path h="1731922" w="1092685">
                <a:moveTo>
                  <a:pt x="0" y="0"/>
                </a:moveTo>
                <a:lnTo>
                  <a:pt x="1092686" y="0"/>
                </a:lnTo>
                <a:lnTo>
                  <a:pt x="1092686" y="1731922"/>
                </a:lnTo>
                <a:lnTo>
                  <a:pt x="0" y="17319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7915905" y="5967804"/>
            <a:ext cx="1228095" cy="1234801"/>
          </a:xfrm>
          <a:custGeom>
            <a:avLst/>
            <a:gdLst/>
            <a:ahLst/>
            <a:cxnLst/>
            <a:rect r="r" b="b" t="t" l="l"/>
            <a:pathLst>
              <a:path h="1234801" w="1228095">
                <a:moveTo>
                  <a:pt x="0" y="0"/>
                </a:moveTo>
                <a:lnTo>
                  <a:pt x="1228095" y="0"/>
                </a:lnTo>
                <a:lnTo>
                  <a:pt x="1228095" y="1234801"/>
                </a:lnTo>
                <a:lnTo>
                  <a:pt x="0" y="12348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9" id="29"/>
          <p:cNvGrpSpPr/>
          <p:nvPr/>
        </p:nvGrpSpPr>
        <p:grpSpPr>
          <a:xfrm rot="0">
            <a:off x="13801664" y="641462"/>
            <a:ext cx="4486336" cy="1594049"/>
            <a:chOff x="0" y="0"/>
            <a:chExt cx="4073040" cy="1447200"/>
          </a:xfrm>
        </p:grpSpPr>
        <p:sp>
          <p:nvSpPr>
            <p:cNvPr name="Freeform 30" id="30"/>
            <p:cNvSpPr/>
            <p:nvPr/>
          </p:nvSpPr>
          <p:spPr>
            <a:xfrm flipH="false" flipV="false" rot="0">
              <a:off x="0" y="0"/>
              <a:ext cx="4073017" cy="1447165"/>
            </a:xfrm>
            <a:custGeom>
              <a:avLst/>
              <a:gdLst/>
              <a:ahLst/>
              <a:cxnLst/>
              <a:rect r="r" b="b" t="t" l="l"/>
              <a:pathLst>
                <a:path h="1447165" w="4073017">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name="Group 31" id="31"/>
          <p:cNvGrpSpPr/>
          <p:nvPr/>
        </p:nvGrpSpPr>
        <p:grpSpPr>
          <a:xfrm rot="0">
            <a:off x="12748481" y="-25500"/>
            <a:ext cx="2264977" cy="2263391"/>
            <a:chOff x="0" y="0"/>
            <a:chExt cx="2056320" cy="2054880"/>
          </a:xfrm>
        </p:grpSpPr>
        <p:sp>
          <p:nvSpPr>
            <p:cNvPr name="Freeform 32" id="32"/>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sp>
        <p:nvSpPr>
          <p:cNvPr name="Freeform 33" id="33"/>
          <p:cNvSpPr/>
          <p:nvPr/>
        </p:nvSpPr>
        <p:spPr>
          <a:xfrm flipH="false" flipV="false" rot="0">
            <a:off x="9826089" y="3922225"/>
            <a:ext cx="929403" cy="1231739"/>
          </a:xfrm>
          <a:custGeom>
            <a:avLst/>
            <a:gdLst/>
            <a:ahLst/>
            <a:cxnLst/>
            <a:rect r="r" b="b" t="t" l="l"/>
            <a:pathLst>
              <a:path h="1231739" w="929403">
                <a:moveTo>
                  <a:pt x="0" y="0"/>
                </a:moveTo>
                <a:lnTo>
                  <a:pt x="929403" y="0"/>
                </a:lnTo>
                <a:lnTo>
                  <a:pt x="929403" y="1231739"/>
                </a:lnTo>
                <a:lnTo>
                  <a:pt x="0" y="12317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11287189" y="2000668"/>
            <a:ext cx="698980" cy="719670"/>
          </a:xfrm>
          <a:custGeom>
            <a:avLst/>
            <a:gdLst/>
            <a:ahLst/>
            <a:cxnLst/>
            <a:rect r="r" b="b" t="t" l="l"/>
            <a:pathLst>
              <a:path h="719670" w="698980">
                <a:moveTo>
                  <a:pt x="0" y="0"/>
                </a:moveTo>
                <a:lnTo>
                  <a:pt x="698979" y="0"/>
                </a:lnTo>
                <a:lnTo>
                  <a:pt x="698979" y="719671"/>
                </a:lnTo>
                <a:lnTo>
                  <a:pt x="0" y="719671"/>
                </a:lnTo>
                <a:lnTo>
                  <a:pt x="0" y="0"/>
                </a:lnTo>
                <a:close/>
              </a:path>
            </a:pathLst>
          </a:custGeom>
          <a:blipFill>
            <a:blip r:embed="rId9"/>
            <a:stretch>
              <a:fillRect l="0" t="0" r="0" b="0"/>
            </a:stretch>
          </a:blipFill>
        </p:spPr>
      </p:sp>
      <p:sp>
        <p:nvSpPr>
          <p:cNvPr name="Freeform 35" id="35"/>
          <p:cNvSpPr/>
          <p:nvPr/>
        </p:nvSpPr>
        <p:spPr>
          <a:xfrm flipH="false" flipV="false" rot="0">
            <a:off x="11991673" y="2611867"/>
            <a:ext cx="771515" cy="1022490"/>
          </a:xfrm>
          <a:custGeom>
            <a:avLst/>
            <a:gdLst/>
            <a:ahLst/>
            <a:cxnLst/>
            <a:rect r="r" b="b" t="t" l="l"/>
            <a:pathLst>
              <a:path h="1022490" w="771515">
                <a:moveTo>
                  <a:pt x="0" y="0"/>
                </a:moveTo>
                <a:lnTo>
                  <a:pt x="771515" y="0"/>
                </a:lnTo>
                <a:lnTo>
                  <a:pt x="771515" y="1022491"/>
                </a:lnTo>
                <a:lnTo>
                  <a:pt x="0" y="10224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0">
            <a:off x="13340395" y="641462"/>
            <a:ext cx="1033908" cy="1177328"/>
          </a:xfrm>
          <a:custGeom>
            <a:avLst/>
            <a:gdLst/>
            <a:ahLst/>
            <a:cxnLst/>
            <a:rect r="r" b="b" t="t" l="l"/>
            <a:pathLst>
              <a:path h="1177328" w="1033908">
                <a:moveTo>
                  <a:pt x="0" y="0"/>
                </a:moveTo>
                <a:lnTo>
                  <a:pt x="1033909" y="0"/>
                </a:lnTo>
                <a:lnTo>
                  <a:pt x="1033909" y="1177329"/>
                </a:lnTo>
                <a:lnTo>
                  <a:pt x="0" y="11773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7" id="37"/>
          <p:cNvSpPr txBox="true"/>
          <p:nvPr/>
        </p:nvSpPr>
        <p:spPr>
          <a:xfrm rot="0">
            <a:off x="8529952" y="7921402"/>
            <a:ext cx="2732632" cy="394149"/>
          </a:xfrm>
          <a:prstGeom prst="rect">
            <a:avLst/>
          </a:prstGeom>
        </p:spPr>
        <p:txBody>
          <a:bodyPr anchor="t" rtlCol="false" tIns="0" lIns="0" bIns="0" rIns="0">
            <a:spAutoFit/>
          </a:bodyPr>
          <a:lstStyle/>
          <a:p>
            <a:pPr algn="l">
              <a:lnSpc>
                <a:spcPts val="3231"/>
              </a:lnSpc>
            </a:pPr>
            <a:r>
              <a:rPr lang="en-US" sz="2341" spc="229">
                <a:solidFill>
                  <a:srgbClr val="231F20"/>
                </a:solidFill>
                <a:latin typeface="Open Sauce Bold"/>
                <a:ea typeface="Open Sauce Bold"/>
                <a:cs typeface="Open Sauce Bold"/>
                <a:sym typeface="Open Sauce Bold"/>
              </a:rPr>
              <a:t>1st step</a:t>
            </a:r>
          </a:p>
        </p:txBody>
      </p:sp>
      <p:sp>
        <p:nvSpPr>
          <p:cNvPr name="TextBox 38" id="38"/>
          <p:cNvSpPr txBox="true"/>
          <p:nvPr/>
        </p:nvSpPr>
        <p:spPr>
          <a:xfrm rot="0">
            <a:off x="10155704" y="6221099"/>
            <a:ext cx="2732632" cy="390855"/>
          </a:xfrm>
          <a:prstGeom prst="rect">
            <a:avLst/>
          </a:prstGeom>
        </p:spPr>
        <p:txBody>
          <a:bodyPr anchor="t" rtlCol="false" tIns="0" lIns="0" bIns="0" rIns="0">
            <a:spAutoFit/>
          </a:bodyPr>
          <a:lstStyle/>
          <a:p>
            <a:pPr algn="l" marL="0" indent="0" lvl="1">
              <a:lnSpc>
                <a:spcPts val="3231"/>
              </a:lnSpc>
              <a:spcBef>
                <a:spcPct val="0"/>
              </a:spcBef>
            </a:pPr>
            <a:r>
              <a:rPr lang="en-US" sz="2341" spc="229" u="none">
                <a:solidFill>
                  <a:srgbClr val="231F20"/>
                </a:solidFill>
                <a:latin typeface="Open Sauce Bold"/>
                <a:ea typeface="Open Sauce Bold"/>
                <a:cs typeface="Open Sauce Bold"/>
                <a:sym typeface="Open Sauce Bold"/>
              </a:rPr>
              <a:t>2nd step</a:t>
            </a:r>
          </a:p>
        </p:txBody>
      </p:sp>
      <p:sp>
        <p:nvSpPr>
          <p:cNvPr name="TextBox 39" id="39"/>
          <p:cNvSpPr txBox="true"/>
          <p:nvPr/>
        </p:nvSpPr>
        <p:spPr>
          <a:xfrm rot="0">
            <a:off x="12055744" y="4348601"/>
            <a:ext cx="2732632" cy="390855"/>
          </a:xfrm>
          <a:prstGeom prst="rect">
            <a:avLst/>
          </a:prstGeom>
        </p:spPr>
        <p:txBody>
          <a:bodyPr anchor="t" rtlCol="false" tIns="0" lIns="0" bIns="0" rIns="0">
            <a:spAutoFit/>
          </a:bodyPr>
          <a:lstStyle/>
          <a:p>
            <a:pPr algn="l" marL="0" indent="0" lvl="1">
              <a:lnSpc>
                <a:spcPts val="3231"/>
              </a:lnSpc>
              <a:spcBef>
                <a:spcPct val="0"/>
              </a:spcBef>
            </a:pPr>
            <a:r>
              <a:rPr lang="en-US" sz="2341" spc="229" u="none">
                <a:solidFill>
                  <a:srgbClr val="231F20"/>
                </a:solidFill>
                <a:latin typeface="Open Sauce Bold"/>
                <a:ea typeface="Open Sauce Bold"/>
                <a:cs typeface="Open Sauce Bold"/>
                <a:sym typeface="Open Sauce Bold"/>
              </a:rPr>
              <a:t>3rd Step</a:t>
            </a:r>
          </a:p>
        </p:txBody>
      </p:sp>
      <p:sp>
        <p:nvSpPr>
          <p:cNvPr name="TextBox 40" id="40"/>
          <p:cNvSpPr txBox="true"/>
          <p:nvPr/>
        </p:nvSpPr>
        <p:spPr>
          <a:xfrm rot="0">
            <a:off x="13532484" y="2409341"/>
            <a:ext cx="2732632" cy="390855"/>
          </a:xfrm>
          <a:prstGeom prst="rect">
            <a:avLst/>
          </a:prstGeom>
        </p:spPr>
        <p:txBody>
          <a:bodyPr anchor="t" rtlCol="false" tIns="0" lIns="0" bIns="0" rIns="0">
            <a:spAutoFit/>
          </a:bodyPr>
          <a:lstStyle/>
          <a:p>
            <a:pPr algn="l" marL="0" indent="0" lvl="1">
              <a:lnSpc>
                <a:spcPts val="3231"/>
              </a:lnSpc>
              <a:spcBef>
                <a:spcPct val="0"/>
              </a:spcBef>
            </a:pPr>
            <a:r>
              <a:rPr lang="en-US" sz="2341" spc="229" u="none">
                <a:solidFill>
                  <a:srgbClr val="231F20"/>
                </a:solidFill>
                <a:latin typeface="Open Sauce Bold"/>
                <a:ea typeface="Open Sauce Bold"/>
                <a:cs typeface="Open Sauce Bold"/>
                <a:sym typeface="Open Sauce Bold"/>
              </a:rPr>
              <a:t>4th Step</a:t>
            </a:r>
          </a:p>
        </p:txBody>
      </p:sp>
      <p:sp>
        <p:nvSpPr>
          <p:cNvPr name="TextBox 41" id="41"/>
          <p:cNvSpPr txBox="true"/>
          <p:nvPr/>
        </p:nvSpPr>
        <p:spPr>
          <a:xfrm rot="0">
            <a:off x="2178433" y="4859913"/>
            <a:ext cx="5488313" cy="837418"/>
          </a:xfrm>
          <a:prstGeom prst="rect">
            <a:avLst/>
          </a:prstGeom>
        </p:spPr>
        <p:txBody>
          <a:bodyPr anchor="t" rtlCol="false" tIns="0" lIns="0" bIns="0" rIns="0">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Steps Involved</a:t>
            </a:r>
          </a:p>
        </p:txBody>
      </p:sp>
      <p:sp>
        <p:nvSpPr>
          <p:cNvPr name="TextBox 42" id="42"/>
          <p:cNvSpPr txBox="true"/>
          <p:nvPr/>
        </p:nvSpPr>
        <p:spPr>
          <a:xfrm rot="0">
            <a:off x="2178433" y="5684865"/>
            <a:ext cx="3164368" cy="1243712"/>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various Step Involved in order to access the platform and perform operation</a:t>
            </a:r>
          </a:p>
        </p:txBody>
      </p:sp>
      <p:sp>
        <p:nvSpPr>
          <p:cNvPr name="TextBox 43" id="43"/>
          <p:cNvSpPr txBox="true"/>
          <p:nvPr/>
        </p:nvSpPr>
        <p:spPr>
          <a:xfrm rot="0">
            <a:off x="8529952" y="8434028"/>
            <a:ext cx="2961949" cy="615062"/>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Login using the provided credentials</a:t>
            </a:r>
          </a:p>
        </p:txBody>
      </p:sp>
      <p:sp>
        <p:nvSpPr>
          <p:cNvPr name="TextBox 44" id="44"/>
          <p:cNvSpPr txBox="true"/>
          <p:nvPr/>
        </p:nvSpPr>
        <p:spPr>
          <a:xfrm rot="0">
            <a:off x="10155704" y="6585457"/>
            <a:ext cx="2961949" cy="929387"/>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Select the plants and the corresponding blocks</a:t>
            </a:r>
          </a:p>
        </p:txBody>
      </p:sp>
      <p:sp>
        <p:nvSpPr>
          <p:cNvPr name="TextBox 45" id="45"/>
          <p:cNvSpPr txBox="true"/>
          <p:nvPr/>
        </p:nvSpPr>
        <p:spPr>
          <a:xfrm rot="0">
            <a:off x="12051509" y="4653469"/>
            <a:ext cx="2961949" cy="929387"/>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Access the table through Big Query Database</a:t>
            </a:r>
          </a:p>
        </p:txBody>
      </p:sp>
      <p:sp>
        <p:nvSpPr>
          <p:cNvPr name="TextBox 46" id="46"/>
          <p:cNvSpPr txBox="true"/>
          <p:nvPr/>
        </p:nvSpPr>
        <p:spPr>
          <a:xfrm rot="0">
            <a:off x="13473983" y="2809962"/>
            <a:ext cx="2961949" cy="929387"/>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change the data according to your specifications (CRUD)</a:t>
            </a:r>
          </a:p>
        </p:txBody>
      </p:sp>
      <p:sp>
        <p:nvSpPr>
          <p:cNvPr name="TextBox 47" id="47"/>
          <p:cNvSpPr txBox="true"/>
          <p:nvPr/>
        </p:nvSpPr>
        <p:spPr>
          <a:xfrm rot="0">
            <a:off x="15339379" y="1000125"/>
            <a:ext cx="2961949" cy="929387"/>
          </a:xfrm>
          <a:prstGeom prst="rect">
            <a:avLst/>
          </a:prstGeom>
        </p:spPr>
        <p:txBody>
          <a:bodyPr anchor="t" rtlCol="false" tIns="0" lIns="0" bIns="0" rIns="0">
            <a:spAutoFit/>
          </a:bodyPr>
          <a:lstStyle/>
          <a:p>
            <a:pPr algn="l">
              <a:lnSpc>
                <a:spcPts val="2545"/>
              </a:lnSpc>
            </a:pPr>
            <a:r>
              <a:rPr lang="en-US" sz="1844" spc="180">
                <a:solidFill>
                  <a:srgbClr val="231F20"/>
                </a:solidFill>
                <a:latin typeface="Open Sauce"/>
                <a:ea typeface="Open Sauce"/>
                <a:cs typeface="Open Sauce"/>
                <a:sym typeface="Open Sauce"/>
              </a:rPr>
              <a:t>Save the changes in order to reflect it in Database</a:t>
            </a:r>
          </a:p>
        </p:txBody>
      </p:sp>
      <p:sp>
        <p:nvSpPr>
          <p:cNvPr name="TextBox 48" id="48"/>
          <p:cNvSpPr txBox="true"/>
          <p:nvPr/>
        </p:nvSpPr>
        <p:spPr>
          <a:xfrm rot="0">
            <a:off x="15533264" y="426985"/>
            <a:ext cx="2732632" cy="390855"/>
          </a:xfrm>
          <a:prstGeom prst="rect">
            <a:avLst/>
          </a:prstGeom>
        </p:spPr>
        <p:txBody>
          <a:bodyPr anchor="t" rtlCol="false" tIns="0" lIns="0" bIns="0" rIns="0">
            <a:spAutoFit/>
          </a:bodyPr>
          <a:lstStyle/>
          <a:p>
            <a:pPr algn="l" marL="0" indent="0" lvl="1">
              <a:lnSpc>
                <a:spcPts val="3231"/>
              </a:lnSpc>
              <a:spcBef>
                <a:spcPct val="0"/>
              </a:spcBef>
            </a:pPr>
            <a:r>
              <a:rPr lang="en-US" sz="2341" spc="229">
                <a:solidFill>
                  <a:srgbClr val="231F20"/>
                </a:solidFill>
                <a:latin typeface="Open Sauce Bold"/>
                <a:ea typeface="Open Sauce Bold"/>
                <a:cs typeface="Open Sauce Bold"/>
                <a:sym typeface="Open Sauce Bold"/>
              </a:rPr>
              <a:t>5</a:t>
            </a:r>
            <a:r>
              <a:rPr lang="en-US" sz="2341" spc="229" u="none">
                <a:solidFill>
                  <a:srgbClr val="231F20"/>
                </a:solidFill>
                <a:latin typeface="Open Sauce Bold"/>
                <a:ea typeface="Open Sauce Bold"/>
                <a:cs typeface="Open Sauce Bold"/>
                <a:sym typeface="Open Sauce Bold"/>
              </a:rPr>
              <a:t>th Step</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3">
              <a:alphaModFix amt="18000"/>
            </a:blip>
            <a:stretch>
              <a:fillRect l="0" t="-92914" r="0" b="-92914"/>
            </a:stretch>
          </a:blipFill>
        </p:spPr>
      </p:sp>
      <p:sp>
        <p:nvSpPr>
          <p:cNvPr name="Freeform 7" id="7"/>
          <p:cNvSpPr/>
          <p:nvPr/>
        </p:nvSpPr>
        <p:spPr>
          <a:xfrm flipH="false" flipV="false" rot="0">
            <a:off x="633448" y="4617453"/>
            <a:ext cx="2673355" cy="2119320"/>
          </a:xfrm>
          <a:custGeom>
            <a:avLst/>
            <a:gdLst/>
            <a:ahLst/>
            <a:cxnLst/>
            <a:rect r="r" b="b" t="t" l="l"/>
            <a:pathLst>
              <a:path h="2119320" w="2673355">
                <a:moveTo>
                  <a:pt x="0" y="0"/>
                </a:moveTo>
                <a:lnTo>
                  <a:pt x="2673356" y="0"/>
                </a:lnTo>
                <a:lnTo>
                  <a:pt x="2673356" y="2119320"/>
                </a:lnTo>
                <a:lnTo>
                  <a:pt x="0" y="2119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419088" y="5143500"/>
            <a:ext cx="1913734" cy="803768"/>
          </a:xfrm>
          <a:custGeom>
            <a:avLst/>
            <a:gdLst/>
            <a:ahLst/>
            <a:cxnLst/>
            <a:rect r="r" b="b" t="t" l="l"/>
            <a:pathLst>
              <a:path h="803768" w="1913734">
                <a:moveTo>
                  <a:pt x="0" y="0"/>
                </a:moveTo>
                <a:lnTo>
                  <a:pt x="1913734" y="0"/>
                </a:lnTo>
                <a:lnTo>
                  <a:pt x="1913734" y="803768"/>
                </a:lnTo>
                <a:lnTo>
                  <a:pt x="0" y="8037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835242" y="4617453"/>
            <a:ext cx="2847536" cy="2119320"/>
          </a:xfrm>
          <a:custGeom>
            <a:avLst/>
            <a:gdLst/>
            <a:ahLst/>
            <a:cxnLst/>
            <a:rect r="r" b="b" t="t" l="l"/>
            <a:pathLst>
              <a:path h="2119320" w="2847536">
                <a:moveTo>
                  <a:pt x="0" y="0"/>
                </a:moveTo>
                <a:lnTo>
                  <a:pt x="2847535" y="0"/>
                </a:lnTo>
                <a:lnTo>
                  <a:pt x="2847535" y="2119320"/>
                </a:lnTo>
                <a:lnTo>
                  <a:pt x="0" y="2119320"/>
                </a:lnTo>
                <a:lnTo>
                  <a:pt x="0" y="0"/>
                </a:lnTo>
                <a:close/>
              </a:path>
            </a:pathLst>
          </a:custGeom>
          <a:blipFill>
            <a:blip r:embed="rId8"/>
            <a:stretch>
              <a:fillRect l="0" t="0" r="0" b="-37982"/>
            </a:stretch>
          </a:blipFill>
        </p:spPr>
      </p:sp>
      <p:sp>
        <p:nvSpPr>
          <p:cNvPr name="Freeform 10" id="10"/>
          <p:cNvSpPr/>
          <p:nvPr/>
        </p:nvSpPr>
        <p:spPr>
          <a:xfrm flipH="false" flipV="false" rot="0">
            <a:off x="8972427" y="5143500"/>
            <a:ext cx="1913734" cy="803768"/>
          </a:xfrm>
          <a:custGeom>
            <a:avLst/>
            <a:gdLst/>
            <a:ahLst/>
            <a:cxnLst/>
            <a:rect r="r" b="b" t="t" l="l"/>
            <a:pathLst>
              <a:path h="803768" w="1913734">
                <a:moveTo>
                  <a:pt x="0" y="0"/>
                </a:moveTo>
                <a:lnTo>
                  <a:pt x="1913734" y="0"/>
                </a:lnTo>
                <a:lnTo>
                  <a:pt x="1913734" y="803768"/>
                </a:lnTo>
                <a:lnTo>
                  <a:pt x="0" y="8037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1171911" y="4617453"/>
            <a:ext cx="2235699" cy="2119320"/>
          </a:xfrm>
          <a:custGeom>
            <a:avLst/>
            <a:gdLst/>
            <a:ahLst/>
            <a:cxnLst/>
            <a:rect r="r" b="b" t="t" l="l"/>
            <a:pathLst>
              <a:path h="2119320" w="2235699">
                <a:moveTo>
                  <a:pt x="0" y="0"/>
                </a:moveTo>
                <a:lnTo>
                  <a:pt x="2235698" y="0"/>
                </a:lnTo>
                <a:lnTo>
                  <a:pt x="2235698" y="2119320"/>
                </a:lnTo>
                <a:lnTo>
                  <a:pt x="0" y="21193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3693359" y="5275228"/>
            <a:ext cx="1913734" cy="803768"/>
          </a:xfrm>
          <a:custGeom>
            <a:avLst/>
            <a:gdLst/>
            <a:ahLst/>
            <a:cxnLst/>
            <a:rect r="r" b="b" t="t" l="l"/>
            <a:pathLst>
              <a:path h="803768" w="1913734">
                <a:moveTo>
                  <a:pt x="0" y="0"/>
                </a:moveTo>
                <a:lnTo>
                  <a:pt x="1913734" y="0"/>
                </a:lnTo>
                <a:lnTo>
                  <a:pt x="1913734" y="803769"/>
                </a:lnTo>
                <a:lnTo>
                  <a:pt x="0" y="803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6111918" y="4617453"/>
            <a:ext cx="1313978" cy="2119320"/>
          </a:xfrm>
          <a:custGeom>
            <a:avLst/>
            <a:gdLst/>
            <a:ahLst/>
            <a:cxnLst/>
            <a:rect r="r" b="b" t="t" l="l"/>
            <a:pathLst>
              <a:path h="2119320" w="1313978">
                <a:moveTo>
                  <a:pt x="0" y="0"/>
                </a:moveTo>
                <a:lnTo>
                  <a:pt x="1313979" y="0"/>
                </a:lnTo>
                <a:lnTo>
                  <a:pt x="1313979" y="2119320"/>
                </a:lnTo>
                <a:lnTo>
                  <a:pt x="0" y="21193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5316795">
            <a:off x="15812041" y="7890103"/>
            <a:ext cx="1913734" cy="803768"/>
          </a:xfrm>
          <a:custGeom>
            <a:avLst/>
            <a:gdLst/>
            <a:ahLst/>
            <a:cxnLst/>
            <a:rect r="r" b="b" t="t" l="l"/>
            <a:pathLst>
              <a:path h="803768" w="1913734">
                <a:moveTo>
                  <a:pt x="0" y="0"/>
                </a:moveTo>
                <a:lnTo>
                  <a:pt x="1913733" y="0"/>
                </a:lnTo>
                <a:lnTo>
                  <a:pt x="1913733" y="803769"/>
                </a:lnTo>
                <a:lnTo>
                  <a:pt x="0" y="803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1821981" y="7730244"/>
            <a:ext cx="935559" cy="1123488"/>
          </a:xfrm>
          <a:custGeom>
            <a:avLst/>
            <a:gdLst/>
            <a:ahLst/>
            <a:cxnLst/>
            <a:rect r="r" b="b" t="t" l="l"/>
            <a:pathLst>
              <a:path h="1123488" w="935559">
                <a:moveTo>
                  <a:pt x="0" y="0"/>
                </a:moveTo>
                <a:lnTo>
                  <a:pt x="935558" y="0"/>
                </a:lnTo>
                <a:lnTo>
                  <a:pt x="935558" y="1123487"/>
                </a:lnTo>
                <a:lnTo>
                  <a:pt x="0" y="1123487"/>
                </a:lnTo>
                <a:lnTo>
                  <a:pt x="0" y="0"/>
                </a:lnTo>
                <a:close/>
              </a:path>
            </a:pathLst>
          </a:custGeom>
          <a:blipFill>
            <a:blip r:embed="rId13"/>
            <a:stretch>
              <a:fillRect l="0" t="0" r="0" b="0"/>
            </a:stretch>
          </a:blipFill>
        </p:spPr>
      </p:sp>
      <p:sp>
        <p:nvSpPr>
          <p:cNvPr name="Freeform 16" id="16"/>
          <p:cNvSpPr/>
          <p:nvPr/>
        </p:nvSpPr>
        <p:spPr>
          <a:xfrm flipH="false" flipV="false" rot="0">
            <a:off x="13103812" y="8291987"/>
            <a:ext cx="1179095" cy="1291838"/>
          </a:xfrm>
          <a:custGeom>
            <a:avLst/>
            <a:gdLst/>
            <a:ahLst/>
            <a:cxnLst/>
            <a:rect r="r" b="b" t="t" l="l"/>
            <a:pathLst>
              <a:path h="1291838" w="1179095">
                <a:moveTo>
                  <a:pt x="0" y="0"/>
                </a:moveTo>
                <a:lnTo>
                  <a:pt x="1179095" y="0"/>
                </a:lnTo>
                <a:lnTo>
                  <a:pt x="1179095" y="1291838"/>
                </a:lnTo>
                <a:lnTo>
                  <a:pt x="0" y="129183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10800000">
            <a:off x="9258177" y="8291987"/>
            <a:ext cx="1913734" cy="803768"/>
          </a:xfrm>
          <a:custGeom>
            <a:avLst/>
            <a:gdLst/>
            <a:ahLst/>
            <a:cxnLst/>
            <a:rect r="r" b="b" t="t" l="l"/>
            <a:pathLst>
              <a:path h="803768" w="1913734">
                <a:moveTo>
                  <a:pt x="0" y="0"/>
                </a:moveTo>
                <a:lnTo>
                  <a:pt x="1913734" y="0"/>
                </a:lnTo>
                <a:lnTo>
                  <a:pt x="1913734" y="803769"/>
                </a:lnTo>
                <a:lnTo>
                  <a:pt x="0" y="803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6262539" y="7590845"/>
            <a:ext cx="1826910" cy="2315353"/>
          </a:xfrm>
          <a:custGeom>
            <a:avLst/>
            <a:gdLst/>
            <a:ahLst/>
            <a:cxnLst/>
            <a:rect r="r" b="b" t="t" l="l"/>
            <a:pathLst>
              <a:path h="2315353" w="1826910">
                <a:moveTo>
                  <a:pt x="0" y="0"/>
                </a:moveTo>
                <a:lnTo>
                  <a:pt x="1826910" y="0"/>
                </a:lnTo>
                <a:lnTo>
                  <a:pt x="1826910" y="2315352"/>
                </a:lnTo>
                <a:lnTo>
                  <a:pt x="0" y="231535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0">
            <a:off x="467095" y="7590845"/>
            <a:ext cx="2204519" cy="2068240"/>
          </a:xfrm>
          <a:custGeom>
            <a:avLst/>
            <a:gdLst/>
            <a:ahLst/>
            <a:cxnLst/>
            <a:rect r="r" b="b" t="t" l="l"/>
            <a:pathLst>
              <a:path h="2068240" w="2204519">
                <a:moveTo>
                  <a:pt x="0" y="0"/>
                </a:moveTo>
                <a:lnTo>
                  <a:pt x="2204519" y="0"/>
                </a:lnTo>
                <a:lnTo>
                  <a:pt x="2204519" y="2068239"/>
                </a:lnTo>
                <a:lnTo>
                  <a:pt x="0" y="206823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20" id="20"/>
          <p:cNvSpPr txBox="true"/>
          <p:nvPr/>
        </p:nvSpPr>
        <p:spPr>
          <a:xfrm rot="0">
            <a:off x="4375955" y="1327278"/>
            <a:ext cx="9515774" cy="1536843"/>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Codec Pro ExtraBold"/>
                <a:ea typeface="Codec Pro ExtraBold"/>
                <a:cs typeface="Codec Pro ExtraBold"/>
                <a:sym typeface="Codec Pro ExtraBold"/>
              </a:rPr>
              <a:t>WORKING</a:t>
            </a:r>
          </a:p>
        </p:txBody>
      </p:sp>
      <p:sp>
        <p:nvSpPr>
          <p:cNvPr name="TextBox 21" id="21"/>
          <p:cNvSpPr txBox="true"/>
          <p:nvPr/>
        </p:nvSpPr>
        <p:spPr>
          <a:xfrm rot="0">
            <a:off x="5835242" y="2867433"/>
            <a:ext cx="6617517" cy="857053"/>
          </a:xfrm>
          <a:prstGeom prst="rect">
            <a:avLst/>
          </a:prstGeom>
        </p:spPr>
        <p:txBody>
          <a:bodyPr anchor="t" rtlCol="false" tIns="0" lIns="0" bIns="0" rIns="0">
            <a:spAutoFit/>
          </a:bodyPr>
          <a:lstStyle/>
          <a:p>
            <a:pPr algn="ctr" marL="0" indent="0" lvl="1">
              <a:lnSpc>
                <a:spcPts val="3461"/>
              </a:lnSpc>
              <a:spcBef>
                <a:spcPct val="0"/>
              </a:spcBef>
            </a:pPr>
            <a:r>
              <a:rPr lang="en-US" sz="2508" spc="245">
                <a:solidFill>
                  <a:srgbClr val="FFFFFF"/>
                </a:solidFill>
                <a:latin typeface="Open Sauce"/>
                <a:ea typeface="Open Sauce"/>
                <a:cs typeface="Open Sauce"/>
                <a:sym typeface="Open Sauce"/>
              </a:rPr>
              <a:t>An E.R.Diagram to demonstrate how the project works</a:t>
            </a:r>
          </a:p>
        </p:txBody>
      </p:sp>
      <p:sp>
        <p:nvSpPr>
          <p:cNvPr name="TextBox 22" id="22"/>
          <p:cNvSpPr txBox="true"/>
          <p:nvPr/>
        </p:nvSpPr>
        <p:spPr>
          <a:xfrm rot="0">
            <a:off x="667020" y="6736773"/>
            <a:ext cx="2639783" cy="418903"/>
          </a:xfrm>
          <a:prstGeom prst="rect">
            <a:avLst/>
          </a:prstGeom>
        </p:spPr>
        <p:txBody>
          <a:bodyPr anchor="t" rtlCol="false" tIns="0" lIns="0" bIns="0" rIns="0">
            <a:spAutoFit/>
          </a:bodyPr>
          <a:lstStyle/>
          <a:p>
            <a:pPr algn="ctr" marL="0" indent="0" lvl="1">
              <a:lnSpc>
                <a:spcPts val="3461"/>
              </a:lnSpc>
              <a:spcBef>
                <a:spcPct val="0"/>
              </a:spcBef>
            </a:pPr>
            <a:r>
              <a:rPr lang="en-US" sz="2508" spc="245">
                <a:solidFill>
                  <a:srgbClr val="040506"/>
                </a:solidFill>
                <a:latin typeface="Open Sauce"/>
                <a:ea typeface="Open Sauce"/>
                <a:cs typeface="Open Sauce"/>
                <a:sym typeface="Open Sauce"/>
              </a:rPr>
              <a:t>Login</a:t>
            </a:r>
          </a:p>
        </p:txBody>
      </p:sp>
      <p:sp>
        <p:nvSpPr>
          <p:cNvPr name="TextBox 23" id="23"/>
          <p:cNvSpPr txBox="true"/>
          <p:nvPr/>
        </p:nvSpPr>
        <p:spPr>
          <a:xfrm rot="0">
            <a:off x="5753344" y="6906772"/>
            <a:ext cx="2929433" cy="418903"/>
          </a:xfrm>
          <a:prstGeom prst="rect">
            <a:avLst/>
          </a:prstGeom>
        </p:spPr>
        <p:txBody>
          <a:bodyPr anchor="t" rtlCol="false" tIns="0" lIns="0" bIns="0" rIns="0">
            <a:spAutoFit/>
          </a:bodyPr>
          <a:lstStyle/>
          <a:p>
            <a:pPr algn="ctr" marL="0" indent="0" lvl="1">
              <a:lnSpc>
                <a:spcPts val="3461"/>
              </a:lnSpc>
              <a:spcBef>
                <a:spcPct val="0"/>
              </a:spcBef>
            </a:pPr>
            <a:r>
              <a:rPr lang="en-US" sz="2508" spc="245">
                <a:solidFill>
                  <a:srgbClr val="040506"/>
                </a:solidFill>
                <a:latin typeface="Open Sauce"/>
                <a:ea typeface="Open Sauce"/>
                <a:cs typeface="Open Sauce"/>
                <a:sym typeface="Open Sauce"/>
              </a:rPr>
              <a:t>Access the site</a:t>
            </a:r>
          </a:p>
        </p:txBody>
      </p:sp>
      <p:sp>
        <p:nvSpPr>
          <p:cNvPr name="TextBox 24" id="24"/>
          <p:cNvSpPr txBox="true"/>
          <p:nvPr/>
        </p:nvSpPr>
        <p:spPr>
          <a:xfrm rot="0">
            <a:off x="10969868" y="6906772"/>
            <a:ext cx="3262383" cy="418903"/>
          </a:xfrm>
          <a:prstGeom prst="rect">
            <a:avLst/>
          </a:prstGeom>
        </p:spPr>
        <p:txBody>
          <a:bodyPr anchor="t" rtlCol="false" tIns="0" lIns="0" bIns="0" rIns="0">
            <a:spAutoFit/>
          </a:bodyPr>
          <a:lstStyle/>
          <a:p>
            <a:pPr algn="ctr" marL="0" indent="0" lvl="1">
              <a:lnSpc>
                <a:spcPts val="3461"/>
              </a:lnSpc>
              <a:spcBef>
                <a:spcPct val="0"/>
              </a:spcBef>
            </a:pPr>
            <a:r>
              <a:rPr lang="en-US" sz="2508" spc="245">
                <a:solidFill>
                  <a:srgbClr val="040506"/>
                </a:solidFill>
                <a:latin typeface="Open Sauce"/>
                <a:ea typeface="Open Sauce"/>
                <a:cs typeface="Open Sauce"/>
                <a:sym typeface="Open Sauce"/>
              </a:rPr>
              <a:t>Access the data</a:t>
            </a:r>
          </a:p>
        </p:txBody>
      </p:sp>
      <p:sp>
        <p:nvSpPr>
          <p:cNvPr name="TextBox 25" id="25"/>
          <p:cNvSpPr txBox="true"/>
          <p:nvPr/>
        </p:nvSpPr>
        <p:spPr>
          <a:xfrm rot="0">
            <a:off x="15024092" y="6736773"/>
            <a:ext cx="3263908" cy="418903"/>
          </a:xfrm>
          <a:prstGeom prst="rect">
            <a:avLst/>
          </a:prstGeom>
        </p:spPr>
        <p:txBody>
          <a:bodyPr anchor="t" rtlCol="false" tIns="0" lIns="0" bIns="0" rIns="0">
            <a:spAutoFit/>
          </a:bodyPr>
          <a:lstStyle/>
          <a:p>
            <a:pPr algn="ctr" marL="0" indent="0" lvl="1">
              <a:lnSpc>
                <a:spcPts val="3461"/>
              </a:lnSpc>
              <a:spcBef>
                <a:spcPct val="0"/>
              </a:spcBef>
            </a:pPr>
            <a:r>
              <a:rPr lang="en-US" sz="2508" spc="245">
                <a:solidFill>
                  <a:srgbClr val="040506"/>
                </a:solidFill>
                <a:latin typeface="Open Sauce"/>
                <a:ea typeface="Open Sauce"/>
                <a:cs typeface="Open Sauce"/>
                <a:sym typeface="Open Sauce"/>
              </a:rPr>
              <a:t>Update the data</a:t>
            </a:r>
          </a:p>
        </p:txBody>
      </p:sp>
      <p:sp>
        <p:nvSpPr>
          <p:cNvPr name="TextBox 26" id="26"/>
          <p:cNvSpPr txBox="true"/>
          <p:nvPr/>
        </p:nvSpPr>
        <p:spPr>
          <a:xfrm rot="0">
            <a:off x="11592468" y="9868097"/>
            <a:ext cx="3723568" cy="418903"/>
          </a:xfrm>
          <a:prstGeom prst="rect">
            <a:avLst/>
          </a:prstGeom>
        </p:spPr>
        <p:txBody>
          <a:bodyPr anchor="t" rtlCol="false" tIns="0" lIns="0" bIns="0" rIns="0">
            <a:spAutoFit/>
          </a:bodyPr>
          <a:lstStyle/>
          <a:p>
            <a:pPr algn="ctr" marL="0" indent="0" lvl="1">
              <a:lnSpc>
                <a:spcPts val="3461"/>
              </a:lnSpc>
              <a:spcBef>
                <a:spcPct val="0"/>
              </a:spcBef>
            </a:pPr>
            <a:r>
              <a:rPr lang="en-US" sz="2508" spc="245">
                <a:solidFill>
                  <a:srgbClr val="040506"/>
                </a:solidFill>
                <a:latin typeface="Open Sauce"/>
                <a:ea typeface="Open Sauce"/>
                <a:cs typeface="Open Sauce"/>
                <a:sym typeface="Open Sauce"/>
              </a:rPr>
              <a:t>Save/ Delete Data</a:t>
            </a:r>
          </a:p>
        </p:txBody>
      </p:sp>
      <p:sp>
        <p:nvSpPr>
          <p:cNvPr name="TextBox 27" id="27"/>
          <p:cNvSpPr txBox="true"/>
          <p:nvPr/>
        </p:nvSpPr>
        <p:spPr>
          <a:xfrm rot="0">
            <a:off x="4806907" y="9868097"/>
            <a:ext cx="4738175" cy="418903"/>
          </a:xfrm>
          <a:prstGeom prst="rect">
            <a:avLst/>
          </a:prstGeom>
        </p:spPr>
        <p:txBody>
          <a:bodyPr anchor="t" rtlCol="false" tIns="0" lIns="0" bIns="0" rIns="0">
            <a:spAutoFit/>
          </a:bodyPr>
          <a:lstStyle/>
          <a:p>
            <a:pPr algn="ctr" marL="0" indent="0" lvl="1">
              <a:lnSpc>
                <a:spcPts val="3461"/>
              </a:lnSpc>
              <a:spcBef>
                <a:spcPct val="0"/>
              </a:spcBef>
            </a:pPr>
            <a:r>
              <a:rPr lang="en-US" sz="2508" spc="245">
                <a:solidFill>
                  <a:srgbClr val="040506"/>
                </a:solidFill>
                <a:latin typeface="Open Sauce"/>
                <a:ea typeface="Open Sauce"/>
                <a:cs typeface="Open Sauce"/>
                <a:sym typeface="Open Sauce"/>
              </a:rPr>
              <a:t>database will be updated</a:t>
            </a:r>
          </a:p>
        </p:txBody>
      </p:sp>
      <p:sp>
        <p:nvSpPr>
          <p:cNvPr name="TextBox 28" id="28"/>
          <p:cNvSpPr txBox="true"/>
          <p:nvPr/>
        </p:nvSpPr>
        <p:spPr>
          <a:xfrm rot="0">
            <a:off x="-799733" y="9677696"/>
            <a:ext cx="4738175" cy="418903"/>
          </a:xfrm>
          <a:prstGeom prst="rect">
            <a:avLst/>
          </a:prstGeom>
        </p:spPr>
        <p:txBody>
          <a:bodyPr anchor="t" rtlCol="false" tIns="0" lIns="0" bIns="0" rIns="0">
            <a:spAutoFit/>
          </a:bodyPr>
          <a:lstStyle/>
          <a:p>
            <a:pPr algn="ctr" marL="0" indent="0" lvl="1">
              <a:lnSpc>
                <a:spcPts val="3461"/>
              </a:lnSpc>
              <a:spcBef>
                <a:spcPct val="0"/>
              </a:spcBef>
            </a:pPr>
            <a:r>
              <a:rPr lang="en-US" sz="2508" spc="245">
                <a:solidFill>
                  <a:srgbClr val="040506"/>
                </a:solidFill>
                <a:latin typeface="Open Sauce"/>
                <a:ea typeface="Open Sauce"/>
                <a:cs typeface="Open Sauce"/>
                <a:sym typeface="Open Sauce"/>
              </a:rPr>
              <a:t>session will end</a:t>
            </a:r>
          </a:p>
        </p:txBody>
      </p:sp>
      <p:sp>
        <p:nvSpPr>
          <p:cNvPr name="Freeform 29" id="29"/>
          <p:cNvSpPr/>
          <p:nvPr/>
        </p:nvSpPr>
        <p:spPr>
          <a:xfrm flipH="false" flipV="false" rot="-10800000">
            <a:off x="3510210" y="8346637"/>
            <a:ext cx="1913734" cy="803768"/>
          </a:xfrm>
          <a:custGeom>
            <a:avLst/>
            <a:gdLst/>
            <a:ahLst/>
            <a:cxnLst/>
            <a:rect r="r" b="b" t="t" l="l"/>
            <a:pathLst>
              <a:path h="803768" w="1913734">
                <a:moveTo>
                  <a:pt x="0" y="0"/>
                </a:moveTo>
                <a:lnTo>
                  <a:pt x="1913734" y="0"/>
                </a:lnTo>
                <a:lnTo>
                  <a:pt x="1913734" y="803768"/>
                </a:lnTo>
                <a:lnTo>
                  <a:pt x="0" y="8037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82076"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2784" y="400976"/>
            <a:ext cx="7376308" cy="9318509"/>
          </a:xfrm>
          <a:custGeom>
            <a:avLst/>
            <a:gdLst/>
            <a:ahLst/>
            <a:cxnLst/>
            <a:rect r="r" b="b" t="t" l="l"/>
            <a:pathLst>
              <a:path h="9318509" w="7376308">
                <a:moveTo>
                  <a:pt x="0" y="0"/>
                </a:moveTo>
                <a:lnTo>
                  <a:pt x="7376308" y="0"/>
                </a:lnTo>
                <a:lnTo>
                  <a:pt x="7376308" y="9318509"/>
                </a:lnTo>
                <a:lnTo>
                  <a:pt x="0" y="9318509"/>
                </a:lnTo>
                <a:lnTo>
                  <a:pt x="0" y="0"/>
                </a:lnTo>
                <a:close/>
              </a:path>
            </a:pathLst>
          </a:custGeom>
          <a:blipFill>
            <a:blip r:embed="rId6"/>
            <a:stretch>
              <a:fillRect l="-17535" t="0" r="-22224" b="0"/>
            </a:stretch>
          </a:blipFill>
        </p:spPr>
      </p:sp>
      <p:sp>
        <p:nvSpPr>
          <p:cNvPr name="TextBox 5" id="5"/>
          <p:cNvSpPr txBox="true"/>
          <p:nvPr/>
        </p:nvSpPr>
        <p:spPr>
          <a:xfrm rot="0">
            <a:off x="7829092" y="1219982"/>
            <a:ext cx="8644886" cy="957087"/>
          </a:xfrm>
          <a:prstGeom prst="rect">
            <a:avLst/>
          </a:prstGeom>
        </p:spPr>
        <p:txBody>
          <a:bodyPr anchor="t" rtlCol="false" tIns="0" lIns="0" bIns="0" rIns="0">
            <a:spAutoFit/>
          </a:bodyPr>
          <a:lstStyle/>
          <a:p>
            <a:pPr algn="l">
              <a:lnSpc>
                <a:spcPts val="6405"/>
              </a:lnSpc>
            </a:pPr>
            <a:r>
              <a:rPr lang="en-US" sz="6470" spc="226">
                <a:solidFill>
                  <a:srgbClr val="040506"/>
                </a:solidFill>
                <a:latin typeface="Codec Pro ExtraBold"/>
                <a:ea typeface="Codec Pro ExtraBold"/>
                <a:cs typeface="Codec Pro ExtraBold"/>
                <a:sym typeface="Codec Pro ExtraBold"/>
              </a:rPr>
              <a:t>Benefits and Impact</a:t>
            </a:r>
          </a:p>
        </p:txBody>
      </p:sp>
      <p:sp>
        <p:nvSpPr>
          <p:cNvPr name="TextBox 6" id="6"/>
          <p:cNvSpPr txBox="true"/>
          <p:nvPr/>
        </p:nvSpPr>
        <p:spPr>
          <a:xfrm rot="0">
            <a:off x="8274828" y="2129444"/>
            <a:ext cx="9664649" cy="6641107"/>
          </a:xfrm>
          <a:prstGeom prst="rect">
            <a:avLst/>
          </a:prstGeom>
        </p:spPr>
        <p:txBody>
          <a:bodyPr anchor="t" rtlCol="false" tIns="0" lIns="0" bIns="0" rIns="0">
            <a:spAutoFit/>
          </a:bodyPr>
          <a:lstStyle/>
          <a:p>
            <a:pPr algn="l" marL="649239" indent="-324620" lvl="1">
              <a:lnSpc>
                <a:spcPts val="4149"/>
              </a:lnSpc>
              <a:buFont typeface="Arial"/>
              <a:buChar char="•"/>
            </a:pPr>
            <a:r>
              <a:rPr lang="en-US" sz="3007" spc="294">
                <a:solidFill>
                  <a:srgbClr val="231F20"/>
                </a:solidFill>
                <a:latin typeface="Open Sauce"/>
                <a:ea typeface="Open Sauce"/>
                <a:cs typeface="Open Sauce"/>
                <a:sym typeface="Open Sauce"/>
              </a:rPr>
              <a:t>Operational Efficiency:</a:t>
            </a:r>
          </a:p>
          <a:p>
            <a:pPr algn="l" marL="1298479" indent="-432826" lvl="2">
              <a:lnSpc>
                <a:spcPts val="4149"/>
              </a:lnSpc>
              <a:buFont typeface="Arial"/>
              <a:buChar char="⚬"/>
            </a:pPr>
            <a:r>
              <a:rPr lang="en-US" sz="3007" spc="294">
                <a:solidFill>
                  <a:srgbClr val="231F20"/>
                </a:solidFill>
                <a:latin typeface="Open Sauce"/>
                <a:ea typeface="Open Sauce"/>
                <a:cs typeface="Open Sauce"/>
                <a:sym typeface="Open Sauce"/>
              </a:rPr>
              <a:t>Improved data management.</a:t>
            </a:r>
          </a:p>
          <a:p>
            <a:pPr algn="l" marL="1298479" indent="-432826" lvl="2">
              <a:lnSpc>
                <a:spcPts val="4149"/>
              </a:lnSpc>
              <a:buFont typeface="Arial"/>
              <a:buChar char="⚬"/>
            </a:pPr>
            <a:r>
              <a:rPr lang="en-US" sz="3007" spc="294">
                <a:solidFill>
                  <a:srgbClr val="231F20"/>
                </a:solidFill>
                <a:latin typeface="Open Sauce"/>
                <a:ea typeface="Open Sauce"/>
                <a:cs typeface="Open Sauce"/>
                <a:sym typeface="Open Sauce"/>
              </a:rPr>
              <a:t>Enhanced decision-making.</a:t>
            </a:r>
          </a:p>
          <a:p>
            <a:pPr algn="l">
              <a:lnSpc>
                <a:spcPts val="4149"/>
              </a:lnSpc>
            </a:pPr>
          </a:p>
          <a:p>
            <a:pPr algn="l" marL="649239" indent="-324620" lvl="1">
              <a:lnSpc>
                <a:spcPts val="4149"/>
              </a:lnSpc>
              <a:buFont typeface="Arial"/>
              <a:buChar char="•"/>
            </a:pPr>
            <a:r>
              <a:rPr lang="en-US" sz="3007" spc="294">
                <a:solidFill>
                  <a:srgbClr val="231F20"/>
                </a:solidFill>
                <a:latin typeface="Open Sauce"/>
                <a:ea typeface="Open Sauce"/>
                <a:cs typeface="Open Sauce"/>
                <a:sym typeface="Open Sauce"/>
              </a:rPr>
              <a:t>Scalability:</a:t>
            </a:r>
          </a:p>
          <a:p>
            <a:pPr algn="l" marL="1298479" indent="-432826" lvl="2">
              <a:lnSpc>
                <a:spcPts val="4149"/>
              </a:lnSpc>
              <a:buFont typeface="Arial"/>
              <a:buChar char="⚬"/>
            </a:pPr>
            <a:r>
              <a:rPr lang="en-US" sz="3007" spc="294">
                <a:solidFill>
                  <a:srgbClr val="231F20"/>
                </a:solidFill>
                <a:latin typeface="Open Sauce"/>
                <a:ea typeface="Open Sauce"/>
                <a:cs typeface="Open Sauce"/>
                <a:sym typeface="Open Sauce"/>
              </a:rPr>
              <a:t>Capable of handling large datasets.</a:t>
            </a:r>
          </a:p>
          <a:p>
            <a:pPr algn="l" marL="1298479" indent="-432826" lvl="2">
              <a:lnSpc>
                <a:spcPts val="4149"/>
              </a:lnSpc>
              <a:buFont typeface="Arial"/>
              <a:buChar char="⚬"/>
            </a:pPr>
            <a:r>
              <a:rPr lang="en-US" sz="3007" spc="294">
                <a:solidFill>
                  <a:srgbClr val="231F20"/>
                </a:solidFill>
                <a:latin typeface="Open Sauce"/>
                <a:ea typeface="Open Sauce"/>
                <a:cs typeface="Open Sauce"/>
                <a:sym typeface="Open Sauce"/>
              </a:rPr>
              <a:t>Real-time updates.</a:t>
            </a:r>
          </a:p>
          <a:p>
            <a:pPr algn="l">
              <a:lnSpc>
                <a:spcPts val="4149"/>
              </a:lnSpc>
            </a:pPr>
          </a:p>
          <a:p>
            <a:pPr algn="l" marL="649239" indent="-324620" lvl="1">
              <a:lnSpc>
                <a:spcPts val="4149"/>
              </a:lnSpc>
              <a:buFont typeface="Arial"/>
              <a:buChar char="•"/>
            </a:pPr>
            <a:r>
              <a:rPr lang="en-US" sz="3007" spc="294">
                <a:solidFill>
                  <a:srgbClr val="231F20"/>
                </a:solidFill>
                <a:latin typeface="Open Sauce"/>
                <a:ea typeface="Open Sauce"/>
                <a:cs typeface="Open Sauce"/>
                <a:sym typeface="Open Sauce"/>
              </a:rPr>
              <a:t>User Experience:</a:t>
            </a:r>
          </a:p>
          <a:p>
            <a:pPr algn="l" marL="1298479" indent="-432826" lvl="2">
              <a:lnSpc>
                <a:spcPts val="4149"/>
              </a:lnSpc>
              <a:buFont typeface="Arial"/>
              <a:buChar char="⚬"/>
            </a:pPr>
            <a:r>
              <a:rPr lang="en-US" sz="3007" spc="294">
                <a:solidFill>
                  <a:srgbClr val="231F20"/>
                </a:solidFill>
                <a:latin typeface="Open Sauce"/>
                <a:ea typeface="Open Sauce"/>
                <a:cs typeface="Open Sauce"/>
                <a:sym typeface="Open Sauce"/>
              </a:rPr>
              <a:t>Intuitive interface.</a:t>
            </a:r>
          </a:p>
          <a:p>
            <a:pPr algn="l" marL="1298479" indent="-432826" lvl="2">
              <a:lnSpc>
                <a:spcPts val="4149"/>
              </a:lnSpc>
              <a:buFont typeface="Arial"/>
              <a:buChar char="⚬"/>
            </a:pPr>
            <a:r>
              <a:rPr lang="en-US" sz="3007" spc="294">
                <a:solidFill>
                  <a:srgbClr val="231F20"/>
                </a:solidFill>
                <a:latin typeface="Open Sauce"/>
                <a:ea typeface="Open Sauce"/>
                <a:cs typeface="Open Sauce"/>
                <a:sym typeface="Open Sauce"/>
              </a:rPr>
              <a:t>Seamless interaction between backend and frontend.</a:t>
            </a:r>
          </a:p>
          <a:p>
            <a:pPr algn="l">
              <a:lnSpc>
                <a:spcPts val="4149"/>
              </a:lnSpc>
            </a:pPr>
          </a:p>
        </p:txBody>
      </p:sp>
      <p:sp>
        <p:nvSpPr>
          <p:cNvPr name="TextBox 7" id="7"/>
          <p:cNvSpPr txBox="true"/>
          <p:nvPr/>
        </p:nvSpPr>
        <p:spPr>
          <a:xfrm rot="0">
            <a:off x="6453342" y="6877264"/>
            <a:ext cx="5463882" cy="487504"/>
          </a:xfrm>
          <a:prstGeom prst="rect">
            <a:avLst/>
          </a:prstGeom>
        </p:spPr>
        <p:txBody>
          <a:bodyPr anchor="t" rtlCol="false" tIns="0" lIns="0" bIns="0" rIns="0">
            <a:spAutoFit/>
          </a:bodyPr>
          <a:lstStyle/>
          <a:p>
            <a:pPr algn="ctr">
              <a:lnSpc>
                <a:spcPts val="3920"/>
              </a:lnSpc>
            </a:pPr>
            <a:r>
              <a:rPr lang="en-US" sz="2841" spc="278">
                <a:solidFill>
                  <a:srgbClr val="FFFFFF"/>
                </a:solidFill>
                <a:latin typeface="Open Sauce"/>
                <a:ea typeface="Open Sauce"/>
                <a:cs typeface="Open Sauce"/>
                <a:sym typeface="Open Sauce"/>
              </a:rPr>
              <a:t>Sales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435419" y="3691729"/>
            <a:ext cx="9322085" cy="5982617"/>
          </a:xfrm>
          <a:custGeom>
            <a:avLst/>
            <a:gdLst/>
            <a:ahLst/>
            <a:cxnLst/>
            <a:rect r="r" b="b" t="t" l="l"/>
            <a:pathLst>
              <a:path h="5982617" w="9322085">
                <a:moveTo>
                  <a:pt x="0" y="0"/>
                </a:moveTo>
                <a:lnTo>
                  <a:pt x="9322085" y="0"/>
                </a:lnTo>
                <a:lnTo>
                  <a:pt x="9322085" y="5982618"/>
                </a:lnTo>
                <a:lnTo>
                  <a:pt x="0" y="5982618"/>
                </a:lnTo>
                <a:lnTo>
                  <a:pt x="0" y="0"/>
                </a:lnTo>
                <a:close/>
              </a:path>
            </a:pathLst>
          </a:custGeom>
          <a:blipFill>
            <a:blip r:embed="rId3"/>
            <a:stretch>
              <a:fillRect l="-14176" t="0" r="-14176" b="0"/>
            </a:stretch>
          </a:blipFill>
        </p:spPr>
      </p:sp>
      <p:grpSp>
        <p:nvGrpSpPr>
          <p:cNvPr name="Group 4" id="4"/>
          <p:cNvGrpSpPr/>
          <p:nvPr/>
        </p:nvGrpSpPr>
        <p:grpSpPr>
          <a:xfrm rot="0">
            <a:off x="9105555" y="3510346"/>
            <a:ext cx="380297" cy="362766"/>
            <a:chOff x="0" y="0"/>
            <a:chExt cx="587326" cy="560252"/>
          </a:xfrm>
        </p:grpSpPr>
        <p:sp>
          <p:nvSpPr>
            <p:cNvPr name="Freeform 5" id="5"/>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6" id="6"/>
          <p:cNvGrpSpPr/>
          <p:nvPr/>
        </p:nvGrpSpPr>
        <p:grpSpPr>
          <a:xfrm rot="0">
            <a:off x="8435419" y="1355253"/>
            <a:ext cx="1720101" cy="2064402"/>
            <a:chOff x="0" y="0"/>
            <a:chExt cx="2656504" cy="3188238"/>
          </a:xfrm>
        </p:grpSpPr>
        <p:sp>
          <p:nvSpPr>
            <p:cNvPr name="Freeform 7" id="7"/>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8" id="8"/>
          <p:cNvGrpSpPr/>
          <p:nvPr/>
        </p:nvGrpSpPr>
        <p:grpSpPr>
          <a:xfrm rot="0">
            <a:off x="11474751" y="3510346"/>
            <a:ext cx="380297" cy="362766"/>
            <a:chOff x="0" y="0"/>
            <a:chExt cx="587326" cy="560252"/>
          </a:xfrm>
        </p:grpSpPr>
        <p:sp>
          <p:nvSpPr>
            <p:cNvPr name="Freeform 9" id="9"/>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0" id="10"/>
          <p:cNvGrpSpPr/>
          <p:nvPr/>
        </p:nvGrpSpPr>
        <p:grpSpPr>
          <a:xfrm rot="0">
            <a:off x="10804615" y="1355253"/>
            <a:ext cx="1720101" cy="2064402"/>
            <a:chOff x="0" y="0"/>
            <a:chExt cx="2656504" cy="3188238"/>
          </a:xfrm>
        </p:grpSpPr>
        <p:sp>
          <p:nvSpPr>
            <p:cNvPr name="Freeform 11" id="11"/>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2" id="12"/>
          <p:cNvGrpSpPr/>
          <p:nvPr/>
        </p:nvGrpSpPr>
        <p:grpSpPr>
          <a:xfrm rot="0">
            <a:off x="13842043" y="3510346"/>
            <a:ext cx="380297" cy="362766"/>
            <a:chOff x="0" y="0"/>
            <a:chExt cx="587326" cy="560252"/>
          </a:xfrm>
        </p:grpSpPr>
        <p:sp>
          <p:nvSpPr>
            <p:cNvPr name="Freeform 13" id="13"/>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4" id="14"/>
          <p:cNvGrpSpPr/>
          <p:nvPr/>
        </p:nvGrpSpPr>
        <p:grpSpPr>
          <a:xfrm rot="0">
            <a:off x="13171907" y="1355253"/>
            <a:ext cx="1720101" cy="2064402"/>
            <a:chOff x="0" y="0"/>
            <a:chExt cx="2656504" cy="3188238"/>
          </a:xfrm>
        </p:grpSpPr>
        <p:sp>
          <p:nvSpPr>
            <p:cNvPr name="Freeform 15" id="15"/>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6" id="16"/>
          <p:cNvGrpSpPr/>
          <p:nvPr/>
        </p:nvGrpSpPr>
        <p:grpSpPr>
          <a:xfrm rot="0">
            <a:off x="16209335" y="3510346"/>
            <a:ext cx="380297" cy="362766"/>
            <a:chOff x="0" y="0"/>
            <a:chExt cx="587326" cy="560252"/>
          </a:xfrm>
        </p:grpSpPr>
        <p:sp>
          <p:nvSpPr>
            <p:cNvPr name="Freeform 17" id="17"/>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8" id="18"/>
          <p:cNvGrpSpPr/>
          <p:nvPr/>
        </p:nvGrpSpPr>
        <p:grpSpPr>
          <a:xfrm rot="0">
            <a:off x="15539199" y="1355253"/>
            <a:ext cx="1720101" cy="2064402"/>
            <a:chOff x="0" y="0"/>
            <a:chExt cx="2656504" cy="3188238"/>
          </a:xfrm>
        </p:grpSpPr>
        <p:sp>
          <p:nvSpPr>
            <p:cNvPr name="Freeform 19" id="19"/>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0" id="20"/>
          <p:cNvSpPr/>
          <p:nvPr/>
        </p:nvSpPr>
        <p:spPr>
          <a:xfrm flipH="false" flipV="false" rot="0">
            <a:off x="11119111" y="1694324"/>
            <a:ext cx="974600" cy="988985"/>
          </a:xfrm>
          <a:custGeom>
            <a:avLst/>
            <a:gdLst/>
            <a:ahLst/>
            <a:cxnLst/>
            <a:rect r="r" b="b" t="t" l="l"/>
            <a:pathLst>
              <a:path h="988985" w="974600">
                <a:moveTo>
                  <a:pt x="0" y="0"/>
                </a:moveTo>
                <a:lnTo>
                  <a:pt x="974599" y="0"/>
                </a:lnTo>
                <a:lnTo>
                  <a:pt x="974599" y="988985"/>
                </a:lnTo>
                <a:lnTo>
                  <a:pt x="0" y="988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3576323" y="1785294"/>
            <a:ext cx="911270" cy="898015"/>
          </a:xfrm>
          <a:custGeom>
            <a:avLst/>
            <a:gdLst/>
            <a:ahLst/>
            <a:cxnLst/>
            <a:rect r="r" b="b" t="t" l="l"/>
            <a:pathLst>
              <a:path h="898015" w="911270">
                <a:moveTo>
                  <a:pt x="0" y="0"/>
                </a:moveTo>
                <a:lnTo>
                  <a:pt x="911270" y="0"/>
                </a:lnTo>
                <a:lnTo>
                  <a:pt x="911270" y="898015"/>
                </a:lnTo>
                <a:lnTo>
                  <a:pt x="0" y="8980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5945575" y="1694324"/>
            <a:ext cx="879297" cy="988985"/>
          </a:xfrm>
          <a:custGeom>
            <a:avLst/>
            <a:gdLst/>
            <a:ahLst/>
            <a:cxnLst/>
            <a:rect r="r" b="b" t="t" l="l"/>
            <a:pathLst>
              <a:path h="988985" w="879297">
                <a:moveTo>
                  <a:pt x="0" y="0"/>
                </a:moveTo>
                <a:lnTo>
                  <a:pt x="879297" y="0"/>
                </a:lnTo>
                <a:lnTo>
                  <a:pt x="879297" y="988985"/>
                </a:lnTo>
                <a:lnTo>
                  <a:pt x="0" y="988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897545" y="1057275"/>
            <a:ext cx="8588307" cy="1611218"/>
          </a:xfrm>
          <a:prstGeom prst="rect">
            <a:avLst/>
          </a:prstGeom>
        </p:spPr>
        <p:txBody>
          <a:bodyPr anchor="t" rtlCol="false" tIns="0" lIns="0" bIns="0" rIns="0">
            <a:spAutoFit/>
          </a:bodyPr>
          <a:lstStyle/>
          <a:p>
            <a:pPr algn="l" marL="0" indent="0" lvl="0">
              <a:lnSpc>
                <a:spcPts val="5862"/>
              </a:lnSpc>
              <a:spcBef>
                <a:spcPct val="0"/>
              </a:spcBef>
            </a:pPr>
            <a:r>
              <a:rPr lang="en-US" sz="5921" spc="207">
                <a:solidFill>
                  <a:srgbClr val="040506"/>
                </a:solidFill>
                <a:latin typeface="Codec Pro ExtraBold"/>
                <a:ea typeface="Codec Pro ExtraBold"/>
                <a:cs typeface="Codec Pro ExtraBold"/>
                <a:sym typeface="Codec Pro ExtraBold"/>
              </a:rPr>
              <a:t>Drawbacks &amp; future enhancements</a:t>
            </a:r>
          </a:p>
        </p:txBody>
      </p:sp>
      <p:sp>
        <p:nvSpPr>
          <p:cNvPr name="Freeform 24" id="24"/>
          <p:cNvSpPr/>
          <p:nvPr/>
        </p:nvSpPr>
        <p:spPr>
          <a:xfrm flipH="false" flipV="false" rot="-10800000">
            <a:off x="-305814" y="-323115"/>
            <a:ext cx="8744064" cy="2511931"/>
          </a:xfrm>
          <a:custGeom>
            <a:avLst/>
            <a:gdLst/>
            <a:ahLst/>
            <a:cxnLst/>
            <a:rect r="r" b="b" t="t" l="l"/>
            <a:pathLst>
              <a:path h="2511931" w="8744064">
                <a:moveTo>
                  <a:pt x="0" y="0"/>
                </a:moveTo>
                <a:lnTo>
                  <a:pt x="8744064" y="0"/>
                </a:lnTo>
                <a:lnTo>
                  <a:pt x="8744064" y="2511931"/>
                </a:lnTo>
                <a:lnTo>
                  <a:pt x="0" y="25119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8730800" y="1577437"/>
            <a:ext cx="1129806" cy="1313728"/>
          </a:xfrm>
          <a:custGeom>
            <a:avLst/>
            <a:gdLst/>
            <a:ahLst/>
            <a:cxnLst/>
            <a:rect r="r" b="b" t="t" l="l"/>
            <a:pathLst>
              <a:path h="1313728" w="1129806">
                <a:moveTo>
                  <a:pt x="0" y="0"/>
                </a:moveTo>
                <a:lnTo>
                  <a:pt x="1129806" y="0"/>
                </a:lnTo>
                <a:lnTo>
                  <a:pt x="1129806" y="1313728"/>
                </a:lnTo>
                <a:lnTo>
                  <a:pt x="0" y="13137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6" id="26"/>
          <p:cNvSpPr txBox="true"/>
          <p:nvPr/>
        </p:nvSpPr>
        <p:spPr>
          <a:xfrm rot="0">
            <a:off x="1903977" y="3874890"/>
            <a:ext cx="4482343" cy="1021302"/>
          </a:xfrm>
          <a:prstGeom prst="rect">
            <a:avLst/>
          </a:prstGeom>
        </p:spPr>
        <p:txBody>
          <a:bodyPr anchor="t" rtlCol="false" tIns="0" lIns="0" bIns="0" rIns="0">
            <a:spAutoFit/>
          </a:bodyPr>
          <a:lstStyle/>
          <a:p>
            <a:pPr algn="l" marL="0" indent="0" lvl="0">
              <a:lnSpc>
                <a:spcPts val="2055"/>
              </a:lnSpc>
              <a:spcBef>
                <a:spcPct val="0"/>
              </a:spcBef>
            </a:pPr>
            <a:r>
              <a:rPr lang="en-US" sz="1489" spc="145">
                <a:solidFill>
                  <a:srgbClr val="231F20"/>
                </a:solidFill>
                <a:latin typeface="Open Sauce"/>
                <a:ea typeface="Open Sauce"/>
                <a:cs typeface="Open Sauce"/>
                <a:sym typeface="Open Sauce"/>
              </a:rPr>
              <a:t>Authorization can be provided but authentication feature is not there till now which can be added further and security functionality can be added</a:t>
            </a:r>
          </a:p>
        </p:txBody>
      </p:sp>
      <p:sp>
        <p:nvSpPr>
          <p:cNvPr name="TextBox 27" id="27"/>
          <p:cNvSpPr txBox="true"/>
          <p:nvPr/>
        </p:nvSpPr>
        <p:spPr>
          <a:xfrm rot="0">
            <a:off x="1903977" y="3481771"/>
            <a:ext cx="5103111" cy="376507"/>
          </a:xfrm>
          <a:prstGeom prst="rect">
            <a:avLst/>
          </a:prstGeom>
        </p:spPr>
        <p:txBody>
          <a:bodyPr anchor="t" rtlCol="false" tIns="0" lIns="0" bIns="0" rIns="0">
            <a:spAutoFit/>
          </a:bodyPr>
          <a:lstStyle/>
          <a:p>
            <a:pPr algn="l" marL="0" indent="0" lvl="0">
              <a:lnSpc>
                <a:spcPts val="3199"/>
              </a:lnSpc>
              <a:spcBef>
                <a:spcPct val="0"/>
              </a:spcBef>
            </a:pPr>
            <a:r>
              <a:rPr lang="en-US" sz="2318" spc="227">
                <a:solidFill>
                  <a:srgbClr val="397D5A"/>
                </a:solidFill>
                <a:latin typeface="Open Sauce Bold"/>
                <a:ea typeface="Open Sauce Bold"/>
                <a:cs typeface="Open Sauce Bold"/>
                <a:sym typeface="Open Sauce Bold"/>
              </a:rPr>
              <a:t>01 Authentication &amp; security</a:t>
            </a:r>
          </a:p>
        </p:txBody>
      </p:sp>
      <p:sp>
        <p:nvSpPr>
          <p:cNvPr name="TextBox 28" id="28"/>
          <p:cNvSpPr txBox="true"/>
          <p:nvPr/>
        </p:nvSpPr>
        <p:spPr>
          <a:xfrm rot="0">
            <a:off x="1903977" y="5406000"/>
            <a:ext cx="5450832" cy="1021302"/>
          </a:xfrm>
          <a:prstGeom prst="rect">
            <a:avLst/>
          </a:prstGeom>
        </p:spPr>
        <p:txBody>
          <a:bodyPr anchor="t" rtlCol="false" tIns="0" lIns="0" bIns="0" rIns="0">
            <a:spAutoFit/>
          </a:bodyPr>
          <a:lstStyle/>
          <a:p>
            <a:pPr algn="l" marL="0" indent="0" lvl="0">
              <a:lnSpc>
                <a:spcPts val="2055"/>
              </a:lnSpc>
              <a:spcBef>
                <a:spcPct val="0"/>
              </a:spcBef>
            </a:pPr>
            <a:r>
              <a:rPr lang="en-US" sz="1489" spc="145">
                <a:solidFill>
                  <a:srgbClr val="231F20"/>
                </a:solidFill>
                <a:latin typeface="Open Sauce"/>
                <a:ea typeface="Open Sauce"/>
                <a:cs typeface="Open Sauce"/>
                <a:sym typeface="Open Sauce"/>
              </a:rPr>
              <a:t>Till now the session last until the user has closed its browser but time based session management can be provided along with the cookies which cann modify the site according to user prefrence</a:t>
            </a:r>
          </a:p>
        </p:txBody>
      </p:sp>
      <p:sp>
        <p:nvSpPr>
          <p:cNvPr name="TextBox 29" id="29"/>
          <p:cNvSpPr txBox="true"/>
          <p:nvPr/>
        </p:nvSpPr>
        <p:spPr>
          <a:xfrm rot="0">
            <a:off x="1903977" y="5012882"/>
            <a:ext cx="6325251" cy="376507"/>
          </a:xfrm>
          <a:prstGeom prst="rect">
            <a:avLst/>
          </a:prstGeom>
        </p:spPr>
        <p:txBody>
          <a:bodyPr anchor="t" rtlCol="false" tIns="0" lIns="0" bIns="0" rIns="0">
            <a:spAutoFit/>
          </a:bodyPr>
          <a:lstStyle/>
          <a:p>
            <a:pPr algn="l" marL="0" indent="0" lvl="0">
              <a:lnSpc>
                <a:spcPts val="3199"/>
              </a:lnSpc>
              <a:spcBef>
                <a:spcPct val="0"/>
              </a:spcBef>
            </a:pPr>
            <a:r>
              <a:rPr lang="en-US" sz="2318" spc="227">
                <a:solidFill>
                  <a:srgbClr val="397D5A"/>
                </a:solidFill>
                <a:latin typeface="Open Sauce Bold"/>
                <a:ea typeface="Open Sauce Bold"/>
                <a:cs typeface="Open Sauce Bold"/>
                <a:sym typeface="Open Sauce Bold"/>
              </a:rPr>
              <a:t> 02 Session Management</a:t>
            </a:r>
          </a:p>
        </p:txBody>
      </p:sp>
      <p:sp>
        <p:nvSpPr>
          <p:cNvPr name="TextBox 30" id="30"/>
          <p:cNvSpPr txBox="true"/>
          <p:nvPr/>
        </p:nvSpPr>
        <p:spPr>
          <a:xfrm rot="0">
            <a:off x="1903977" y="6936179"/>
            <a:ext cx="4482343" cy="1021302"/>
          </a:xfrm>
          <a:prstGeom prst="rect">
            <a:avLst/>
          </a:prstGeom>
        </p:spPr>
        <p:txBody>
          <a:bodyPr anchor="t" rtlCol="false" tIns="0" lIns="0" bIns="0" rIns="0">
            <a:spAutoFit/>
          </a:bodyPr>
          <a:lstStyle/>
          <a:p>
            <a:pPr algn="l" marL="0" indent="0" lvl="0">
              <a:lnSpc>
                <a:spcPts val="2055"/>
              </a:lnSpc>
              <a:spcBef>
                <a:spcPct val="0"/>
              </a:spcBef>
            </a:pPr>
            <a:r>
              <a:rPr lang="en-US" sz="1489" spc="145">
                <a:solidFill>
                  <a:srgbClr val="231F20"/>
                </a:solidFill>
                <a:latin typeface="Open Sauce"/>
                <a:ea typeface="Open Sauce"/>
                <a:cs typeface="Open Sauce"/>
                <a:sym typeface="Open Sauce"/>
              </a:rPr>
              <a:t>The website lacks advance features like the we get in excel such as making a plant as important, highlighting plants and loading data in bulk.</a:t>
            </a:r>
          </a:p>
        </p:txBody>
      </p:sp>
      <p:sp>
        <p:nvSpPr>
          <p:cNvPr name="TextBox 31" id="31"/>
          <p:cNvSpPr txBox="true"/>
          <p:nvPr/>
        </p:nvSpPr>
        <p:spPr>
          <a:xfrm rot="0">
            <a:off x="1903977" y="6543060"/>
            <a:ext cx="5656533" cy="376507"/>
          </a:xfrm>
          <a:prstGeom prst="rect">
            <a:avLst/>
          </a:prstGeom>
        </p:spPr>
        <p:txBody>
          <a:bodyPr anchor="t" rtlCol="false" tIns="0" lIns="0" bIns="0" rIns="0">
            <a:spAutoFit/>
          </a:bodyPr>
          <a:lstStyle/>
          <a:p>
            <a:pPr algn="l" marL="0" indent="0" lvl="0">
              <a:lnSpc>
                <a:spcPts val="3199"/>
              </a:lnSpc>
              <a:spcBef>
                <a:spcPct val="0"/>
              </a:spcBef>
            </a:pPr>
            <a:r>
              <a:rPr lang="en-US" sz="2318" spc="227">
                <a:solidFill>
                  <a:srgbClr val="397D5A"/>
                </a:solidFill>
                <a:latin typeface="Open Sauce Bold"/>
                <a:ea typeface="Open Sauce Bold"/>
                <a:cs typeface="Open Sauce Bold"/>
                <a:sym typeface="Open Sauce Bold"/>
              </a:rPr>
              <a:t>03 Multiple features like excel</a:t>
            </a:r>
          </a:p>
        </p:txBody>
      </p:sp>
      <p:sp>
        <p:nvSpPr>
          <p:cNvPr name="TextBox 32" id="32"/>
          <p:cNvSpPr txBox="true"/>
          <p:nvPr/>
        </p:nvSpPr>
        <p:spPr>
          <a:xfrm rot="0">
            <a:off x="1903977" y="8466358"/>
            <a:ext cx="4482343" cy="1277995"/>
          </a:xfrm>
          <a:prstGeom prst="rect">
            <a:avLst/>
          </a:prstGeom>
        </p:spPr>
        <p:txBody>
          <a:bodyPr anchor="t" rtlCol="false" tIns="0" lIns="0" bIns="0" rIns="0">
            <a:spAutoFit/>
          </a:bodyPr>
          <a:lstStyle/>
          <a:p>
            <a:pPr algn="l" marL="0" indent="0" lvl="0">
              <a:lnSpc>
                <a:spcPts val="2055"/>
              </a:lnSpc>
              <a:spcBef>
                <a:spcPct val="0"/>
              </a:spcBef>
            </a:pPr>
            <a:r>
              <a:rPr lang="en-US" sz="1489" spc="145">
                <a:solidFill>
                  <a:srgbClr val="231F20"/>
                </a:solidFill>
                <a:latin typeface="Open Sauce"/>
                <a:ea typeface="Open Sauce"/>
                <a:cs typeface="Open Sauce"/>
                <a:sym typeface="Open Sauce"/>
              </a:rPr>
              <a:t>Currently the Visualization feature is provided just the summary of the plant is rendered we can also provide the data visualization through various python libraries.</a:t>
            </a:r>
          </a:p>
        </p:txBody>
      </p:sp>
      <p:sp>
        <p:nvSpPr>
          <p:cNvPr name="TextBox 33" id="33"/>
          <p:cNvSpPr txBox="true"/>
          <p:nvPr/>
        </p:nvSpPr>
        <p:spPr>
          <a:xfrm rot="0">
            <a:off x="1903977" y="8073239"/>
            <a:ext cx="5656533" cy="376507"/>
          </a:xfrm>
          <a:prstGeom prst="rect">
            <a:avLst/>
          </a:prstGeom>
        </p:spPr>
        <p:txBody>
          <a:bodyPr anchor="t" rtlCol="false" tIns="0" lIns="0" bIns="0" rIns="0">
            <a:spAutoFit/>
          </a:bodyPr>
          <a:lstStyle/>
          <a:p>
            <a:pPr algn="l" marL="0" indent="0" lvl="0">
              <a:lnSpc>
                <a:spcPts val="3199"/>
              </a:lnSpc>
              <a:spcBef>
                <a:spcPct val="0"/>
              </a:spcBef>
            </a:pPr>
            <a:r>
              <a:rPr lang="en-US" sz="2318" spc="227">
                <a:solidFill>
                  <a:srgbClr val="397D5A"/>
                </a:solidFill>
                <a:latin typeface="Open Sauce Bold"/>
                <a:ea typeface="Open Sauce Bold"/>
                <a:cs typeface="Open Sauce Bold"/>
                <a:sym typeface="Open Sauce Bold"/>
              </a:rPr>
              <a:t>04 Additional data visualization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DAGMl4auJ4M</dc:identifier>
  <dcterms:modified xsi:type="dcterms:W3CDTF">2011-08-01T06:04:30Z</dcterms:modified>
  <cp:revision>1</cp:revision>
  <dc:title>Adani Renewables</dc:title>
</cp:coreProperties>
</file>